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66" r:id="rId2"/>
    <p:sldId id="267" r:id="rId3"/>
    <p:sldId id="275" r:id="rId4"/>
    <p:sldId id="279" r:id="rId5"/>
    <p:sldId id="280" r:id="rId6"/>
    <p:sldId id="281" r:id="rId7"/>
    <p:sldId id="282" r:id="rId8"/>
    <p:sldId id="283" r:id="rId9"/>
    <p:sldId id="284" r:id="rId10"/>
    <p:sldId id="257" r:id="rId11"/>
    <p:sldId id="268" r:id="rId12"/>
    <p:sldId id="258" r:id="rId13"/>
    <p:sldId id="259" r:id="rId14"/>
    <p:sldId id="263" r:id="rId15"/>
    <p:sldId id="264" r:id="rId16"/>
    <p:sldId id="265" r:id="rId17"/>
    <p:sldId id="260" r:id="rId18"/>
    <p:sldId id="269" r:id="rId19"/>
    <p:sldId id="261" r:id="rId20"/>
    <p:sldId id="271" r:id="rId21"/>
    <p:sldId id="272" r:id="rId22"/>
    <p:sldId id="273" r:id="rId23"/>
    <p:sldId id="274" r:id="rId24"/>
    <p:sldId id="262" r:id="rId25"/>
    <p:sldId id="276" r:id="rId26"/>
    <p:sldId id="278" r:id="rId2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43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322841-4C1C-4066-81A4-2B2C8380898A}" type="doc">
      <dgm:prSet loTypeId="urn:microsoft.com/office/officeart/2005/8/layout/process4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4C88D390-5952-45FF-9129-2616DB46CDA5}">
      <dgm:prSet phldrT="[Texte]"/>
      <dgm:spPr/>
      <dgm:t>
        <a:bodyPr/>
        <a:lstStyle/>
        <a:p>
          <a:r>
            <a:rPr lang="fr-FR" dirty="0" smtClean="0"/>
            <a:t>Diagnostic</a:t>
          </a:r>
          <a:endParaRPr lang="fr-FR" dirty="0"/>
        </a:p>
      </dgm:t>
    </dgm:pt>
    <dgm:pt modelId="{27FF12D4-5357-4A5A-B25E-94100B275786}" type="parTrans" cxnId="{C4F248FB-CFFE-4F71-B9E0-7A51DD4E84F3}">
      <dgm:prSet/>
      <dgm:spPr/>
      <dgm:t>
        <a:bodyPr/>
        <a:lstStyle/>
        <a:p>
          <a:endParaRPr lang="fr-FR"/>
        </a:p>
      </dgm:t>
    </dgm:pt>
    <dgm:pt modelId="{A7873A62-556C-49F7-B09E-AE65B7EA8F46}" type="sibTrans" cxnId="{C4F248FB-CFFE-4F71-B9E0-7A51DD4E84F3}">
      <dgm:prSet/>
      <dgm:spPr/>
      <dgm:t>
        <a:bodyPr/>
        <a:lstStyle/>
        <a:p>
          <a:endParaRPr lang="fr-FR"/>
        </a:p>
      </dgm:t>
    </dgm:pt>
    <dgm:pt modelId="{5F593848-F31D-4C82-B3CA-6B212C84BADE}">
      <dgm:prSet phldrT="[Texte]"/>
      <dgm:spPr/>
      <dgm:t>
        <a:bodyPr/>
        <a:lstStyle/>
        <a:p>
          <a:r>
            <a:rPr lang="fr-FR" dirty="0" smtClean="0"/>
            <a:t>Production</a:t>
          </a:r>
          <a:endParaRPr lang="fr-FR" dirty="0"/>
        </a:p>
      </dgm:t>
    </dgm:pt>
    <dgm:pt modelId="{CE226D80-5293-4BDB-BCC4-FE117449FE26}" type="parTrans" cxnId="{85CF276D-1283-486C-89BD-E9AD19C88B77}">
      <dgm:prSet/>
      <dgm:spPr/>
      <dgm:t>
        <a:bodyPr/>
        <a:lstStyle/>
        <a:p>
          <a:endParaRPr lang="fr-FR"/>
        </a:p>
      </dgm:t>
    </dgm:pt>
    <dgm:pt modelId="{9BF324E9-D246-4487-A66C-2FF27CAC3BF8}" type="sibTrans" cxnId="{85CF276D-1283-486C-89BD-E9AD19C88B77}">
      <dgm:prSet/>
      <dgm:spPr/>
      <dgm:t>
        <a:bodyPr/>
        <a:lstStyle/>
        <a:p>
          <a:endParaRPr lang="fr-FR"/>
        </a:p>
      </dgm:t>
    </dgm:pt>
    <dgm:pt modelId="{E6B92DF3-4A78-4FB3-9766-4AA93E514929}">
      <dgm:prSet phldrT="[Texte]"/>
      <dgm:spPr/>
      <dgm:t>
        <a:bodyPr/>
        <a:lstStyle/>
        <a:p>
          <a:r>
            <a:rPr lang="fr-FR" dirty="0" smtClean="0"/>
            <a:t>Commercialisation</a:t>
          </a:r>
          <a:endParaRPr lang="fr-FR" dirty="0"/>
        </a:p>
      </dgm:t>
    </dgm:pt>
    <dgm:pt modelId="{9C11CF2A-72BC-4727-BE9E-D6793D032F48}" type="parTrans" cxnId="{2D450F52-333D-475E-8B17-69D2DED479C2}">
      <dgm:prSet/>
      <dgm:spPr/>
      <dgm:t>
        <a:bodyPr/>
        <a:lstStyle/>
        <a:p>
          <a:endParaRPr lang="fr-FR"/>
        </a:p>
      </dgm:t>
    </dgm:pt>
    <dgm:pt modelId="{7DEC4D77-CBF0-453D-9921-F22D5644E094}" type="sibTrans" cxnId="{2D450F52-333D-475E-8B17-69D2DED479C2}">
      <dgm:prSet/>
      <dgm:spPr/>
      <dgm:t>
        <a:bodyPr/>
        <a:lstStyle/>
        <a:p>
          <a:endParaRPr lang="fr-FR"/>
        </a:p>
      </dgm:t>
    </dgm:pt>
    <dgm:pt modelId="{44615116-6F57-4569-BCEE-4A50F6397A4B}">
      <dgm:prSet phldrT="[Texte]"/>
      <dgm:spPr/>
      <dgm:t>
        <a:bodyPr/>
        <a:lstStyle/>
        <a:p>
          <a:r>
            <a:rPr lang="fr-FR" dirty="0" smtClean="0"/>
            <a:t>Consommation</a:t>
          </a:r>
          <a:endParaRPr lang="fr-FR" dirty="0"/>
        </a:p>
      </dgm:t>
    </dgm:pt>
    <dgm:pt modelId="{336F586F-17C9-4349-9924-92C1F4CC898E}" type="parTrans" cxnId="{1BDE6A22-B974-496C-B07A-F9D48DA88D91}">
      <dgm:prSet/>
      <dgm:spPr/>
      <dgm:t>
        <a:bodyPr/>
        <a:lstStyle/>
        <a:p>
          <a:endParaRPr lang="fr-FR"/>
        </a:p>
      </dgm:t>
    </dgm:pt>
    <dgm:pt modelId="{FEDD5568-37BF-4DC6-9E26-3D5FD27ACA77}" type="sibTrans" cxnId="{1BDE6A22-B974-496C-B07A-F9D48DA88D91}">
      <dgm:prSet/>
      <dgm:spPr/>
      <dgm:t>
        <a:bodyPr/>
        <a:lstStyle/>
        <a:p>
          <a:endParaRPr lang="fr-FR"/>
        </a:p>
      </dgm:t>
    </dgm:pt>
    <dgm:pt modelId="{3ECBFFEE-E313-44B2-9E3F-408BD331F9A4}">
      <dgm:prSet phldrT="[Texte]"/>
      <dgm:spPr/>
      <dgm:t>
        <a:bodyPr/>
        <a:lstStyle/>
        <a:p>
          <a:r>
            <a:rPr lang="fr-FR" dirty="0" smtClean="0"/>
            <a:t>Volontés Politiques</a:t>
          </a:r>
          <a:endParaRPr lang="fr-FR" dirty="0"/>
        </a:p>
      </dgm:t>
    </dgm:pt>
    <dgm:pt modelId="{849759F3-B597-4210-B786-516B484D8676}" type="parTrans" cxnId="{6DFEFEDA-D539-4AB5-999D-6F96C95AB553}">
      <dgm:prSet/>
      <dgm:spPr/>
      <dgm:t>
        <a:bodyPr/>
        <a:lstStyle/>
        <a:p>
          <a:endParaRPr lang="fr-FR"/>
        </a:p>
      </dgm:t>
    </dgm:pt>
    <dgm:pt modelId="{FD0907C1-A75E-435A-B889-FC1D4E348DC7}" type="sibTrans" cxnId="{6DFEFEDA-D539-4AB5-999D-6F96C95AB553}">
      <dgm:prSet/>
      <dgm:spPr/>
      <dgm:t>
        <a:bodyPr/>
        <a:lstStyle/>
        <a:p>
          <a:endParaRPr lang="fr-FR"/>
        </a:p>
      </dgm:t>
    </dgm:pt>
    <dgm:pt modelId="{C431E593-0368-4296-AD26-FC4FB6FDF983}">
      <dgm:prSet phldrT="[Texte]"/>
      <dgm:spPr/>
      <dgm:t>
        <a:bodyPr/>
        <a:lstStyle/>
        <a:p>
          <a:r>
            <a:rPr lang="fr-FR" dirty="0" smtClean="0"/>
            <a:t>Règlementation</a:t>
          </a:r>
          <a:endParaRPr lang="fr-FR" dirty="0"/>
        </a:p>
      </dgm:t>
    </dgm:pt>
    <dgm:pt modelId="{A99ADC47-D37E-4F1D-BA62-4B2C16402AF2}" type="parTrans" cxnId="{0DDDB3EE-B2D5-4B52-8750-0F5DE7A6EC40}">
      <dgm:prSet/>
      <dgm:spPr/>
      <dgm:t>
        <a:bodyPr/>
        <a:lstStyle/>
        <a:p>
          <a:endParaRPr lang="fr-FR"/>
        </a:p>
      </dgm:t>
    </dgm:pt>
    <dgm:pt modelId="{47F512A4-ABBA-46BE-BE08-C339B46C81F0}" type="sibTrans" cxnId="{0DDDB3EE-B2D5-4B52-8750-0F5DE7A6EC40}">
      <dgm:prSet/>
      <dgm:spPr/>
      <dgm:t>
        <a:bodyPr/>
        <a:lstStyle/>
        <a:p>
          <a:endParaRPr lang="fr-FR"/>
        </a:p>
      </dgm:t>
    </dgm:pt>
    <dgm:pt modelId="{4FDE1EC9-1F3B-4A01-B778-FD0281A6184E}">
      <dgm:prSet phldrT="[Texte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fr-FR" dirty="0" smtClean="0"/>
            <a:t>Plan d’actions</a:t>
          </a:r>
          <a:endParaRPr lang="fr-FR" dirty="0"/>
        </a:p>
      </dgm:t>
    </dgm:pt>
    <dgm:pt modelId="{61CA57C8-BFB9-49E4-AD8A-BBAD1AA410C1}" type="parTrans" cxnId="{23D94AC2-7D07-4B74-9F71-986D708CF297}">
      <dgm:prSet/>
      <dgm:spPr/>
      <dgm:t>
        <a:bodyPr/>
        <a:lstStyle/>
        <a:p>
          <a:endParaRPr lang="fr-FR"/>
        </a:p>
      </dgm:t>
    </dgm:pt>
    <dgm:pt modelId="{1A5B884F-F43F-4D4D-AA16-BC0BFD414741}" type="sibTrans" cxnId="{23D94AC2-7D07-4B74-9F71-986D708CF297}">
      <dgm:prSet/>
      <dgm:spPr/>
      <dgm:t>
        <a:bodyPr/>
        <a:lstStyle/>
        <a:p>
          <a:endParaRPr lang="fr-FR"/>
        </a:p>
      </dgm:t>
    </dgm:pt>
    <dgm:pt modelId="{109B3A5E-776B-4DFF-8EDA-92EE38664AB9}">
      <dgm:prSet phldrT="[Texte]"/>
      <dgm:spPr/>
      <dgm:t>
        <a:bodyPr/>
        <a:lstStyle/>
        <a:p>
          <a:r>
            <a:rPr lang="fr-FR" dirty="0" smtClean="0"/>
            <a:t>Production et Filière</a:t>
          </a:r>
          <a:endParaRPr lang="fr-FR" dirty="0"/>
        </a:p>
      </dgm:t>
    </dgm:pt>
    <dgm:pt modelId="{C832F6B3-11E7-4B11-8BE8-9ED5DFD71625}" type="parTrans" cxnId="{534407BF-8D05-42BD-AE4C-E069072EC563}">
      <dgm:prSet/>
      <dgm:spPr/>
      <dgm:t>
        <a:bodyPr/>
        <a:lstStyle/>
        <a:p>
          <a:endParaRPr lang="fr-FR"/>
        </a:p>
      </dgm:t>
    </dgm:pt>
    <dgm:pt modelId="{4164C89E-4E6C-4217-9C4F-A5049ECAD20C}" type="sibTrans" cxnId="{534407BF-8D05-42BD-AE4C-E069072EC563}">
      <dgm:prSet/>
      <dgm:spPr/>
      <dgm:t>
        <a:bodyPr/>
        <a:lstStyle/>
        <a:p>
          <a:endParaRPr lang="fr-FR"/>
        </a:p>
      </dgm:t>
    </dgm:pt>
    <dgm:pt modelId="{B7FA03C6-BEEA-41CF-9370-E77552DDD65F}">
      <dgm:prSet phldrT="[Texte]"/>
      <dgm:spPr/>
      <dgm:t>
        <a:bodyPr/>
        <a:lstStyle/>
        <a:p>
          <a:r>
            <a:rPr lang="fr-FR" dirty="0" smtClean="0"/>
            <a:t>Concertation Conventionnels et Bio</a:t>
          </a:r>
          <a:endParaRPr lang="fr-FR" dirty="0"/>
        </a:p>
      </dgm:t>
    </dgm:pt>
    <dgm:pt modelId="{F75FE3B0-F529-44FB-96C8-14A9BD6F3159}" type="parTrans" cxnId="{47D59339-DCC7-4A09-8776-2D473881C4F0}">
      <dgm:prSet/>
      <dgm:spPr/>
      <dgm:t>
        <a:bodyPr/>
        <a:lstStyle/>
        <a:p>
          <a:endParaRPr lang="fr-FR"/>
        </a:p>
      </dgm:t>
    </dgm:pt>
    <dgm:pt modelId="{485D73A6-FBEF-49EE-80A5-B180406C1114}" type="sibTrans" cxnId="{47D59339-DCC7-4A09-8776-2D473881C4F0}">
      <dgm:prSet/>
      <dgm:spPr/>
      <dgm:t>
        <a:bodyPr/>
        <a:lstStyle/>
        <a:p>
          <a:endParaRPr lang="fr-FR"/>
        </a:p>
      </dgm:t>
    </dgm:pt>
    <dgm:pt modelId="{A0E3D26B-5C09-4526-8F7A-0FFF716E2F2E}">
      <dgm:prSet phldrT="[Texte]"/>
      <dgm:spPr/>
      <dgm:t>
        <a:bodyPr/>
        <a:lstStyle/>
        <a:p>
          <a:r>
            <a:rPr lang="fr-FR" dirty="0" smtClean="0"/>
            <a:t>Actions des élus</a:t>
          </a:r>
          <a:endParaRPr lang="fr-FR" dirty="0"/>
        </a:p>
      </dgm:t>
    </dgm:pt>
    <dgm:pt modelId="{1400B12A-E90D-4799-ADC2-8CDC2B0E6195}" type="parTrans" cxnId="{B4E052FC-56F7-4052-ABB0-249A7E744F30}">
      <dgm:prSet/>
      <dgm:spPr/>
      <dgm:t>
        <a:bodyPr/>
        <a:lstStyle/>
        <a:p>
          <a:endParaRPr lang="fr-FR"/>
        </a:p>
      </dgm:t>
    </dgm:pt>
    <dgm:pt modelId="{DF3FFD48-F180-4A8E-AA98-88AB4B49203C}" type="sibTrans" cxnId="{B4E052FC-56F7-4052-ABB0-249A7E744F30}">
      <dgm:prSet/>
      <dgm:spPr/>
      <dgm:t>
        <a:bodyPr/>
        <a:lstStyle/>
        <a:p>
          <a:endParaRPr lang="fr-FR"/>
        </a:p>
      </dgm:t>
    </dgm:pt>
    <dgm:pt modelId="{60143B74-0F38-45E3-A541-8FF95D54D6D0}">
      <dgm:prSet phldrT="[Texte]"/>
      <dgm:spPr/>
      <dgm:t>
        <a:bodyPr/>
        <a:lstStyle/>
        <a:p>
          <a:r>
            <a:rPr lang="fr-FR" dirty="0" smtClean="0"/>
            <a:t>Pilotage et Communication</a:t>
          </a:r>
          <a:endParaRPr lang="fr-FR" dirty="0"/>
        </a:p>
      </dgm:t>
    </dgm:pt>
    <dgm:pt modelId="{27D38547-B6DA-4585-930F-BCB1B6F928F0}" type="parTrans" cxnId="{1C293319-FEA6-4EE0-B624-3A6CAB25A9B6}">
      <dgm:prSet/>
      <dgm:spPr/>
      <dgm:t>
        <a:bodyPr/>
        <a:lstStyle/>
        <a:p>
          <a:endParaRPr lang="fr-FR"/>
        </a:p>
      </dgm:t>
    </dgm:pt>
    <dgm:pt modelId="{EED19035-5B97-4A08-B26F-849577CA2BD3}" type="sibTrans" cxnId="{1C293319-FEA6-4EE0-B624-3A6CAB25A9B6}">
      <dgm:prSet/>
      <dgm:spPr/>
      <dgm:t>
        <a:bodyPr/>
        <a:lstStyle/>
        <a:p>
          <a:endParaRPr lang="fr-FR"/>
        </a:p>
      </dgm:t>
    </dgm:pt>
    <dgm:pt modelId="{30457E1C-ABB0-4EF6-A3D6-CD5613858CC7}" type="pres">
      <dgm:prSet presAssocID="{2C322841-4C1C-4066-81A4-2B2C8380898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8BBB1B0-0090-49E9-A42A-DCA65B4956C7}" type="pres">
      <dgm:prSet presAssocID="{4FDE1EC9-1F3B-4A01-B778-FD0281A6184E}" presName="boxAndChildren" presStyleCnt="0"/>
      <dgm:spPr/>
    </dgm:pt>
    <dgm:pt modelId="{FB4ACC3A-5843-4712-B5EF-99DAE4562A7D}" type="pres">
      <dgm:prSet presAssocID="{4FDE1EC9-1F3B-4A01-B778-FD0281A6184E}" presName="parentTextBox" presStyleLbl="node1" presStyleIdx="0" presStyleCnt="2"/>
      <dgm:spPr/>
      <dgm:t>
        <a:bodyPr/>
        <a:lstStyle/>
        <a:p>
          <a:endParaRPr lang="fr-FR"/>
        </a:p>
      </dgm:t>
    </dgm:pt>
    <dgm:pt modelId="{1399D841-29CA-4A6C-85C2-2CF4A24DE1E9}" type="pres">
      <dgm:prSet presAssocID="{4FDE1EC9-1F3B-4A01-B778-FD0281A6184E}" presName="entireBox" presStyleLbl="node1" presStyleIdx="0" presStyleCnt="2"/>
      <dgm:spPr/>
      <dgm:t>
        <a:bodyPr/>
        <a:lstStyle/>
        <a:p>
          <a:endParaRPr lang="fr-FR"/>
        </a:p>
      </dgm:t>
    </dgm:pt>
    <dgm:pt modelId="{78C618DE-EC94-4AB3-B929-A548EE26DEC8}" type="pres">
      <dgm:prSet presAssocID="{4FDE1EC9-1F3B-4A01-B778-FD0281A6184E}" presName="descendantBox" presStyleCnt="0"/>
      <dgm:spPr/>
    </dgm:pt>
    <dgm:pt modelId="{13F22683-39B7-4625-8993-2220AF92BF40}" type="pres">
      <dgm:prSet presAssocID="{109B3A5E-776B-4DFF-8EDA-92EE38664AB9}" presName="childTextBox" presStyleLbl="fgAccFollowNode1" presStyleIdx="0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220D8E7-33F7-4AB4-9EE3-B2A844E715A5}" type="pres">
      <dgm:prSet presAssocID="{B7FA03C6-BEEA-41CF-9370-E77552DDD65F}" presName="childTextBox" presStyleLbl="fgAccFollowNode1" presStyleIdx="1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C20985B-AF4F-45DB-B711-2209C998E7E9}" type="pres">
      <dgm:prSet presAssocID="{A0E3D26B-5C09-4526-8F7A-0FFF716E2F2E}" presName="childTextBox" presStyleLbl="fgAccFollowNode1" presStyleIdx="2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CC187A1-3185-48C6-B805-57FEFBC85DAB}" type="pres">
      <dgm:prSet presAssocID="{60143B74-0F38-45E3-A541-8FF95D54D6D0}" presName="childTextBox" presStyleLbl="fgAccFollowNode1" presStyleIdx="3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3F0C59A-B5CF-449D-B77A-B712FEF88F38}" type="pres">
      <dgm:prSet presAssocID="{A7873A62-556C-49F7-B09E-AE65B7EA8F46}" presName="sp" presStyleCnt="0"/>
      <dgm:spPr/>
    </dgm:pt>
    <dgm:pt modelId="{2B5E33BF-4908-4484-BAC2-4F7729D6FD82}" type="pres">
      <dgm:prSet presAssocID="{4C88D390-5952-45FF-9129-2616DB46CDA5}" presName="arrowAndChildren" presStyleCnt="0"/>
      <dgm:spPr/>
    </dgm:pt>
    <dgm:pt modelId="{82CC5F34-DC08-4851-9EDB-539DEA21CFA2}" type="pres">
      <dgm:prSet presAssocID="{4C88D390-5952-45FF-9129-2616DB46CDA5}" presName="parentTextArrow" presStyleLbl="node1" presStyleIdx="0" presStyleCnt="2"/>
      <dgm:spPr/>
      <dgm:t>
        <a:bodyPr/>
        <a:lstStyle/>
        <a:p>
          <a:endParaRPr lang="fr-FR"/>
        </a:p>
      </dgm:t>
    </dgm:pt>
    <dgm:pt modelId="{3F7FB7C2-F116-487F-BBD7-6E0BD9B11D0C}" type="pres">
      <dgm:prSet presAssocID="{4C88D390-5952-45FF-9129-2616DB46CDA5}" presName="arrow" presStyleLbl="node1" presStyleIdx="1" presStyleCnt="2"/>
      <dgm:spPr/>
      <dgm:t>
        <a:bodyPr/>
        <a:lstStyle/>
        <a:p>
          <a:endParaRPr lang="fr-FR"/>
        </a:p>
      </dgm:t>
    </dgm:pt>
    <dgm:pt modelId="{28D213C9-2588-4D03-A505-93E02A458404}" type="pres">
      <dgm:prSet presAssocID="{4C88D390-5952-45FF-9129-2616DB46CDA5}" presName="descendantArrow" presStyleCnt="0"/>
      <dgm:spPr/>
    </dgm:pt>
    <dgm:pt modelId="{336FF734-562A-44AB-AC41-518F521F5593}" type="pres">
      <dgm:prSet presAssocID="{5F593848-F31D-4C82-B3CA-6B212C84BADE}" presName="childTextArrow" presStyleLbl="fgAccFollowNode1" presStyleIdx="4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F03EF7F-F9BC-4485-AAE8-AE6343C1AB25}" type="pres">
      <dgm:prSet presAssocID="{E6B92DF3-4A78-4FB3-9766-4AA93E514929}" presName="childTextArrow" presStyleLbl="fgAccFollowNode1" presStyleIdx="5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7B0F839-4A0F-4EFD-BECB-F6F1BA4F1811}" type="pres">
      <dgm:prSet presAssocID="{44615116-6F57-4569-BCEE-4A50F6397A4B}" presName="childTextArrow" presStyleLbl="fgAccFollowNode1" presStyleIdx="6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C2AE3DF-AA78-4F6B-B038-CC98B4EBED1D}" type="pres">
      <dgm:prSet presAssocID="{3ECBFFEE-E313-44B2-9E3F-408BD331F9A4}" presName="childTextArrow" presStyleLbl="fgAccFollowNode1" presStyleIdx="7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AD9C1C1-8A3A-48E8-8F75-F4A9611CDA2A}" type="pres">
      <dgm:prSet presAssocID="{C431E593-0368-4296-AD26-FC4FB6FDF983}" presName="childTextArrow" presStyleLbl="fgAccFollowNode1" presStyleIdx="8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EFBB632-8EB8-4EEC-B040-B8199F5B4977}" type="presOf" srcId="{5F593848-F31D-4C82-B3CA-6B212C84BADE}" destId="{336FF734-562A-44AB-AC41-518F521F5593}" srcOrd="0" destOrd="0" presId="urn:microsoft.com/office/officeart/2005/8/layout/process4"/>
    <dgm:cxn modelId="{1BDE6A22-B974-496C-B07A-F9D48DA88D91}" srcId="{4C88D390-5952-45FF-9129-2616DB46CDA5}" destId="{44615116-6F57-4569-BCEE-4A50F6397A4B}" srcOrd="2" destOrd="0" parTransId="{336F586F-17C9-4349-9924-92C1F4CC898E}" sibTransId="{FEDD5568-37BF-4DC6-9E26-3D5FD27ACA77}"/>
    <dgm:cxn modelId="{0C304498-C8C6-4D20-9666-ED2E7B01B8CD}" type="presOf" srcId="{109B3A5E-776B-4DFF-8EDA-92EE38664AB9}" destId="{13F22683-39B7-4625-8993-2220AF92BF40}" srcOrd="0" destOrd="0" presId="urn:microsoft.com/office/officeart/2005/8/layout/process4"/>
    <dgm:cxn modelId="{C0007A69-55A4-48A4-8D3B-8C4672814618}" type="presOf" srcId="{B7FA03C6-BEEA-41CF-9370-E77552DDD65F}" destId="{9220D8E7-33F7-4AB4-9EE3-B2A844E715A5}" srcOrd="0" destOrd="0" presId="urn:microsoft.com/office/officeart/2005/8/layout/process4"/>
    <dgm:cxn modelId="{38C8412F-FDCF-40FE-AD2B-970B2A29B64E}" type="presOf" srcId="{4C88D390-5952-45FF-9129-2616DB46CDA5}" destId="{82CC5F34-DC08-4851-9EDB-539DEA21CFA2}" srcOrd="0" destOrd="0" presId="urn:microsoft.com/office/officeart/2005/8/layout/process4"/>
    <dgm:cxn modelId="{533288D5-49D8-43C0-9DD2-AAFD59BD5D07}" type="presOf" srcId="{E6B92DF3-4A78-4FB3-9766-4AA93E514929}" destId="{AF03EF7F-F9BC-4485-AAE8-AE6343C1AB25}" srcOrd="0" destOrd="0" presId="urn:microsoft.com/office/officeart/2005/8/layout/process4"/>
    <dgm:cxn modelId="{23D94AC2-7D07-4B74-9F71-986D708CF297}" srcId="{2C322841-4C1C-4066-81A4-2B2C8380898A}" destId="{4FDE1EC9-1F3B-4A01-B778-FD0281A6184E}" srcOrd="1" destOrd="0" parTransId="{61CA57C8-BFB9-49E4-AD8A-BBAD1AA410C1}" sibTransId="{1A5B884F-F43F-4D4D-AA16-BC0BFD414741}"/>
    <dgm:cxn modelId="{63CD1240-D3D9-42E2-8232-1D81FA6A0B0C}" type="presOf" srcId="{4FDE1EC9-1F3B-4A01-B778-FD0281A6184E}" destId="{FB4ACC3A-5843-4712-B5EF-99DAE4562A7D}" srcOrd="0" destOrd="0" presId="urn:microsoft.com/office/officeart/2005/8/layout/process4"/>
    <dgm:cxn modelId="{B4EEBA2C-8245-4B4D-BC79-9C2F836A5AB4}" type="presOf" srcId="{3ECBFFEE-E313-44B2-9E3F-408BD331F9A4}" destId="{1C2AE3DF-AA78-4F6B-B038-CC98B4EBED1D}" srcOrd="0" destOrd="0" presId="urn:microsoft.com/office/officeart/2005/8/layout/process4"/>
    <dgm:cxn modelId="{CC02D4A7-B114-4DA4-9309-532B3DDB675B}" type="presOf" srcId="{2C322841-4C1C-4066-81A4-2B2C8380898A}" destId="{30457E1C-ABB0-4EF6-A3D6-CD5613858CC7}" srcOrd="0" destOrd="0" presId="urn:microsoft.com/office/officeart/2005/8/layout/process4"/>
    <dgm:cxn modelId="{C4F248FB-CFFE-4F71-B9E0-7A51DD4E84F3}" srcId="{2C322841-4C1C-4066-81A4-2B2C8380898A}" destId="{4C88D390-5952-45FF-9129-2616DB46CDA5}" srcOrd="0" destOrd="0" parTransId="{27FF12D4-5357-4A5A-B25E-94100B275786}" sibTransId="{A7873A62-556C-49F7-B09E-AE65B7EA8F46}"/>
    <dgm:cxn modelId="{2DB1B0BC-3A79-4312-AAB4-E0F5603538FC}" type="presOf" srcId="{4C88D390-5952-45FF-9129-2616DB46CDA5}" destId="{3F7FB7C2-F116-487F-BBD7-6E0BD9B11D0C}" srcOrd="1" destOrd="0" presId="urn:microsoft.com/office/officeart/2005/8/layout/process4"/>
    <dgm:cxn modelId="{85CF276D-1283-486C-89BD-E9AD19C88B77}" srcId="{4C88D390-5952-45FF-9129-2616DB46CDA5}" destId="{5F593848-F31D-4C82-B3CA-6B212C84BADE}" srcOrd="0" destOrd="0" parTransId="{CE226D80-5293-4BDB-BCC4-FE117449FE26}" sibTransId="{9BF324E9-D246-4487-A66C-2FF27CAC3BF8}"/>
    <dgm:cxn modelId="{D42C41DF-5B83-4643-ADB1-ADD3F655C663}" type="presOf" srcId="{C431E593-0368-4296-AD26-FC4FB6FDF983}" destId="{1AD9C1C1-8A3A-48E8-8F75-F4A9611CDA2A}" srcOrd="0" destOrd="0" presId="urn:microsoft.com/office/officeart/2005/8/layout/process4"/>
    <dgm:cxn modelId="{4A5642B1-E1B8-4A78-9037-F0F9B54C7211}" type="presOf" srcId="{44615116-6F57-4569-BCEE-4A50F6397A4B}" destId="{17B0F839-4A0F-4EFD-BECB-F6F1BA4F1811}" srcOrd="0" destOrd="0" presId="urn:microsoft.com/office/officeart/2005/8/layout/process4"/>
    <dgm:cxn modelId="{534407BF-8D05-42BD-AE4C-E069072EC563}" srcId="{4FDE1EC9-1F3B-4A01-B778-FD0281A6184E}" destId="{109B3A5E-776B-4DFF-8EDA-92EE38664AB9}" srcOrd="0" destOrd="0" parTransId="{C832F6B3-11E7-4B11-8BE8-9ED5DFD71625}" sibTransId="{4164C89E-4E6C-4217-9C4F-A5049ECAD20C}"/>
    <dgm:cxn modelId="{6DFEFEDA-D539-4AB5-999D-6F96C95AB553}" srcId="{4C88D390-5952-45FF-9129-2616DB46CDA5}" destId="{3ECBFFEE-E313-44B2-9E3F-408BD331F9A4}" srcOrd="3" destOrd="0" parTransId="{849759F3-B597-4210-B786-516B484D8676}" sibTransId="{FD0907C1-A75E-435A-B889-FC1D4E348DC7}"/>
    <dgm:cxn modelId="{0DDDB3EE-B2D5-4B52-8750-0F5DE7A6EC40}" srcId="{4C88D390-5952-45FF-9129-2616DB46CDA5}" destId="{C431E593-0368-4296-AD26-FC4FB6FDF983}" srcOrd="4" destOrd="0" parTransId="{A99ADC47-D37E-4F1D-BA62-4B2C16402AF2}" sibTransId="{47F512A4-ABBA-46BE-BE08-C339B46C81F0}"/>
    <dgm:cxn modelId="{B4E052FC-56F7-4052-ABB0-249A7E744F30}" srcId="{4FDE1EC9-1F3B-4A01-B778-FD0281A6184E}" destId="{A0E3D26B-5C09-4526-8F7A-0FFF716E2F2E}" srcOrd="2" destOrd="0" parTransId="{1400B12A-E90D-4799-ADC2-8CDC2B0E6195}" sibTransId="{DF3FFD48-F180-4A8E-AA98-88AB4B49203C}"/>
    <dgm:cxn modelId="{1721DCF0-3029-4D83-8612-94A918410E8F}" type="presOf" srcId="{60143B74-0F38-45E3-A541-8FF95D54D6D0}" destId="{2CC187A1-3185-48C6-B805-57FEFBC85DAB}" srcOrd="0" destOrd="0" presId="urn:microsoft.com/office/officeart/2005/8/layout/process4"/>
    <dgm:cxn modelId="{47D59339-DCC7-4A09-8776-2D473881C4F0}" srcId="{4FDE1EC9-1F3B-4A01-B778-FD0281A6184E}" destId="{B7FA03C6-BEEA-41CF-9370-E77552DDD65F}" srcOrd="1" destOrd="0" parTransId="{F75FE3B0-F529-44FB-96C8-14A9BD6F3159}" sibTransId="{485D73A6-FBEF-49EE-80A5-B180406C1114}"/>
    <dgm:cxn modelId="{1C293319-FEA6-4EE0-B624-3A6CAB25A9B6}" srcId="{4FDE1EC9-1F3B-4A01-B778-FD0281A6184E}" destId="{60143B74-0F38-45E3-A541-8FF95D54D6D0}" srcOrd="3" destOrd="0" parTransId="{27D38547-B6DA-4585-930F-BCB1B6F928F0}" sibTransId="{EED19035-5B97-4A08-B26F-849577CA2BD3}"/>
    <dgm:cxn modelId="{2D450F52-333D-475E-8B17-69D2DED479C2}" srcId="{4C88D390-5952-45FF-9129-2616DB46CDA5}" destId="{E6B92DF3-4A78-4FB3-9766-4AA93E514929}" srcOrd="1" destOrd="0" parTransId="{9C11CF2A-72BC-4727-BE9E-D6793D032F48}" sibTransId="{7DEC4D77-CBF0-453D-9921-F22D5644E094}"/>
    <dgm:cxn modelId="{A6D01B0E-6069-4DEE-845B-A5ECB261915E}" type="presOf" srcId="{A0E3D26B-5C09-4526-8F7A-0FFF716E2F2E}" destId="{CC20985B-AF4F-45DB-B711-2209C998E7E9}" srcOrd="0" destOrd="0" presId="urn:microsoft.com/office/officeart/2005/8/layout/process4"/>
    <dgm:cxn modelId="{291D097E-D7F2-4134-A0E1-28BD874AB9EE}" type="presOf" srcId="{4FDE1EC9-1F3B-4A01-B778-FD0281A6184E}" destId="{1399D841-29CA-4A6C-85C2-2CF4A24DE1E9}" srcOrd="1" destOrd="0" presId="urn:microsoft.com/office/officeart/2005/8/layout/process4"/>
    <dgm:cxn modelId="{C6F3D29A-A4AE-4967-8A24-A64F94581C4B}" type="presParOf" srcId="{30457E1C-ABB0-4EF6-A3D6-CD5613858CC7}" destId="{78BBB1B0-0090-49E9-A42A-DCA65B4956C7}" srcOrd="0" destOrd="0" presId="urn:microsoft.com/office/officeart/2005/8/layout/process4"/>
    <dgm:cxn modelId="{D026C267-1B73-40F5-9DA5-9DFAD22326FE}" type="presParOf" srcId="{78BBB1B0-0090-49E9-A42A-DCA65B4956C7}" destId="{FB4ACC3A-5843-4712-B5EF-99DAE4562A7D}" srcOrd="0" destOrd="0" presId="urn:microsoft.com/office/officeart/2005/8/layout/process4"/>
    <dgm:cxn modelId="{D06D2B3C-6279-4BC1-9E67-89B6A31A2036}" type="presParOf" srcId="{78BBB1B0-0090-49E9-A42A-DCA65B4956C7}" destId="{1399D841-29CA-4A6C-85C2-2CF4A24DE1E9}" srcOrd="1" destOrd="0" presId="urn:microsoft.com/office/officeart/2005/8/layout/process4"/>
    <dgm:cxn modelId="{3FA1D347-A31B-4CA9-9DF2-836CA0F16145}" type="presParOf" srcId="{78BBB1B0-0090-49E9-A42A-DCA65B4956C7}" destId="{78C618DE-EC94-4AB3-B929-A548EE26DEC8}" srcOrd="2" destOrd="0" presId="urn:microsoft.com/office/officeart/2005/8/layout/process4"/>
    <dgm:cxn modelId="{AADEF686-DC7D-40C8-AA4C-73C4A52569A8}" type="presParOf" srcId="{78C618DE-EC94-4AB3-B929-A548EE26DEC8}" destId="{13F22683-39B7-4625-8993-2220AF92BF40}" srcOrd="0" destOrd="0" presId="urn:microsoft.com/office/officeart/2005/8/layout/process4"/>
    <dgm:cxn modelId="{024FEED3-5B1E-40B3-BB8C-91971EAEBF84}" type="presParOf" srcId="{78C618DE-EC94-4AB3-B929-A548EE26DEC8}" destId="{9220D8E7-33F7-4AB4-9EE3-B2A844E715A5}" srcOrd="1" destOrd="0" presId="urn:microsoft.com/office/officeart/2005/8/layout/process4"/>
    <dgm:cxn modelId="{F6C27221-4B03-420A-B4CD-39F4455C8083}" type="presParOf" srcId="{78C618DE-EC94-4AB3-B929-A548EE26DEC8}" destId="{CC20985B-AF4F-45DB-B711-2209C998E7E9}" srcOrd="2" destOrd="0" presId="urn:microsoft.com/office/officeart/2005/8/layout/process4"/>
    <dgm:cxn modelId="{CB0BB896-0E86-4D5E-889F-22297756CF15}" type="presParOf" srcId="{78C618DE-EC94-4AB3-B929-A548EE26DEC8}" destId="{2CC187A1-3185-48C6-B805-57FEFBC85DAB}" srcOrd="3" destOrd="0" presId="urn:microsoft.com/office/officeart/2005/8/layout/process4"/>
    <dgm:cxn modelId="{6C6EADE9-71A7-42C9-9BD9-046873DA547B}" type="presParOf" srcId="{30457E1C-ABB0-4EF6-A3D6-CD5613858CC7}" destId="{23F0C59A-B5CF-449D-B77A-B712FEF88F38}" srcOrd="1" destOrd="0" presId="urn:microsoft.com/office/officeart/2005/8/layout/process4"/>
    <dgm:cxn modelId="{A7D04CF8-3F11-4923-8981-09D1FC234C71}" type="presParOf" srcId="{30457E1C-ABB0-4EF6-A3D6-CD5613858CC7}" destId="{2B5E33BF-4908-4484-BAC2-4F7729D6FD82}" srcOrd="2" destOrd="0" presId="urn:microsoft.com/office/officeart/2005/8/layout/process4"/>
    <dgm:cxn modelId="{413359C4-52B2-421B-8AF6-32655920BE42}" type="presParOf" srcId="{2B5E33BF-4908-4484-BAC2-4F7729D6FD82}" destId="{82CC5F34-DC08-4851-9EDB-539DEA21CFA2}" srcOrd="0" destOrd="0" presId="urn:microsoft.com/office/officeart/2005/8/layout/process4"/>
    <dgm:cxn modelId="{8ED0C407-67A4-4D03-A120-A14D9F03AC7D}" type="presParOf" srcId="{2B5E33BF-4908-4484-BAC2-4F7729D6FD82}" destId="{3F7FB7C2-F116-487F-BBD7-6E0BD9B11D0C}" srcOrd="1" destOrd="0" presId="urn:microsoft.com/office/officeart/2005/8/layout/process4"/>
    <dgm:cxn modelId="{4CA882D2-EAC1-4492-9789-18FAD9AB6603}" type="presParOf" srcId="{2B5E33BF-4908-4484-BAC2-4F7729D6FD82}" destId="{28D213C9-2588-4D03-A505-93E02A458404}" srcOrd="2" destOrd="0" presId="urn:microsoft.com/office/officeart/2005/8/layout/process4"/>
    <dgm:cxn modelId="{53F1E9CF-E964-4F71-B3BF-5C4AC0B65E5E}" type="presParOf" srcId="{28D213C9-2588-4D03-A505-93E02A458404}" destId="{336FF734-562A-44AB-AC41-518F521F5593}" srcOrd="0" destOrd="0" presId="urn:microsoft.com/office/officeart/2005/8/layout/process4"/>
    <dgm:cxn modelId="{4C55AC68-321D-419A-95D2-A08F0AD896A8}" type="presParOf" srcId="{28D213C9-2588-4D03-A505-93E02A458404}" destId="{AF03EF7F-F9BC-4485-AAE8-AE6343C1AB25}" srcOrd="1" destOrd="0" presId="urn:microsoft.com/office/officeart/2005/8/layout/process4"/>
    <dgm:cxn modelId="{8633F759-A912-4893-9671-A8A3271B5FCB}" type="presParOf" srcId="{28D213C9-2588-4D03-A505-93E02A458404}" destId="{17B0F839-4A0F-4EFD-BECB-F6F1BA4F1811}" srcOrd="2" destOrd="0" presId="urn:microsoft.com/office/officeart/2005/8/layout/process4"/>
    <dgm:cxn modelId="{3F3FAD68-2ED0-4364-A1BF-9E2D0F57EF4E}" type="presParOf" srcId="{28D213C9-2588-4D03-A505-93E02A458404}" destId="{1C2AE3DF-AA78-4F6B-B038-CC98B4EBED1D}" srcOrd="3" destOrd="0" presId="urn:microsoft.com/office/officeart/2005/8/layout/process4"/>
    <dgm:cxn modelId="{FEC95117-1671-44E7-9527-58CF18B59940}" type="presParOf" srcId="{28D213C9-2588-4D03-A505-93E02A458404}" destId="{1AD9C1C1-8A3A-48E8-8F75-F4A9611CDA2A}" srcOrd="4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2A6512-A28A-46A0-A0EE-915017123679}" type="doc">
      <dgm:prSet loTypeId="urn:microsoft.com/office/officeart/2005/8/layout/default#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DE97AB58-9C1B-4DA0-9F84-CAD7259834C2}">
      <dgm:prSet phldrT="[Texte]"/>
      <dgm:spPr/>
      <dgm:t>
        <a:bodyPr/>
        <a:lstStyle/>
        <a:p>
          <a:r>
            <a:rPr lang="fr-FR" dirty="0" smtClean="0"/>
            <a:t>Production et Filière</a:t>
          </a:r>
          <a:endParaRPr lang="fr-FR" dirty="0"/>
        </a:p>
      </dgm:t>
    </dgm:pt>
    <dgm:pt modelId="{769695F4-B41E-4CF0-920F-B9141AA4B628}" type="parTrans" cxnId="{FD9193F9-36DB-4F59-B61B-CBEDCB80A3E5}">
      <dgm:prSet/>
      <dgm:spPr/>
      <dgm:t>
        <a:bodyPr/>
        <a:lstStyle/>
        <a:p>
          <a:endParaRPr lang="fr-FR"/>
        </a:p>
      </dgm:t>
    </dgm:pt>
    <dgm:pt modelId="{54417C92-B74D-4EDA-8114-73E6D7A20162}" type="sibTrans" cxnId="{FD9193F9-36DB-4F59-B61B-CBEDCB80A3E5}">
      <dgm:prSet/>
      <dgm:spPr/>
      <dgm:t>
        <a:bodyPr/>
        <a:lstStyle/>
        <a:p>
          <a:endParaRPr lang="fr-FR"/>
        </a:p>
      </dgm:t>
    </dgm:pt>
    <dgm:pt modelId="{69FF4476-4E34-401A-AEB2-67912077C760}">
      <dgm:prSet phldrT="[Texte]"/>
      <dgm:spPr/>
      <dgm:t>
        <a:bodyPr/>
        <a:lstStyle/>
        <a:p>
          <a:r>
            <a:rPr lang="fr-FR" dirty="0" smtClean="0"/>
            <a:t>Identifier le potentiel d’agriculteurs pour une conversion en Bio</a:t>
          </a:r>
          <a:endParaRPr lang="fr-FR" dirty="0"/>
        </a:p>
      </dgm:t>
    </dgm:pt>
    <dgm:pt modelId="{7AEE02E7-2469-4AB3-87C3-9FBE3DEB9839}" type="parTrans" cxnId="{F6D6E02F-2D49-48CF-BBF7-0FDD0C1CE9E3}">
      <dgm:prSet/>
      <dgm:spPr/>
      <dgm:t>
        <a:bodyPr/>
        <a:lstStyle/>
        <a:p>
          <a:endParaRPr lang="fr-FR"/>
        </a:p>
      </dgm:t>
    </dgm:pt>
    <dgm:pt modelId="{FF7FBA26-9EF7-4EEA-923F-7EF709DFAB72}" type="sibTrans" cxnId="{F6D6E02F-2D49-48CF-BBF7-0FDD0C1CE9E3}">
      <dgm:prSet/>
      <dgm:spPr/>
      <dgm:t>
        <a:bodyPr/>
        <a:lstStyle/>
        <a:p>
          <a:endParaRPr lang="fr-FR"/>
        </a:p>
      </dgm:t>
    </dgm:pt>
    <dgm:pt modelId="{85E91055-4E9B-47DB-BB7A-DEDA8524096F}">
      <dgm:prSet phldrT="[Texte]"/>
      <dgm:spPr/>
      <dgm:t>
        <a:bodyPr/>
        <a:lstStyle/>
        <a:p>
          <a:r>
            <a:rPr lang="fr-FR" dirty="0" smtClean="0"/>
            <a:t>Cibler les producteurs en vente directe</a:t>
          </a:r>
          <a:endParaRPr lang="fr-FR" dirty="0"/>
        </a:p>
      </dgm:t>
    </dgm:pt>
    <dgm:pt modelId="{DBDDC955-58A9-436A-A6AF-EC09A0018E0A}" type="parTrans" cxnId="{E25F91E4-5C9D-42ED-84B9-3CEE6A6FAE1F}">
      <dgm:prSet/>
      <dgm:spPr/>
      <dgm:t>
        <a:bodyPr/>
        <a:lstStyle/>
        <a:p>
          <a:endParaRPr lang="fr-FR"/>
        </a:p>
      </dgm:t>
    </dgm:pt>
    <dgm:pt modelId="{CF4907F2-B0BC-4B1C-890F-B61AACFFE061}" type="sibTrans" cxnId="{E25F91E4-5C9D-42ED-84B9-3CEE6A6FAE1F}">
      <dgm:prSet/>
      <dgm:spPr/>
      <dgm:t>
        <a:bodyPr/>
        <a:lstStyle/>
        <a:p>
          <a:endParaRPr lang="fr-FR"/>
        </a:p>
      </dgm:t>
    </dgm:pt>
    <dgm:pt modelId="{6F3E5B52-4F95-43B8-B71B-98309780F341}">
      <dgm:prSet phldrT="[Texte]"/>
      <dgm:spPr/>
      <dgm:t>
        <a:bodyPr/>
        <a:lstStyle/>
        <a:p>
          <a:r>
            <a:rPr lang="fr-FR" dirty="0" smtClean="0"/>
            <a:t>Echanges Producteurs conventionnels et Bio</a:t>
          </a:r>
          <a:br>
            <a:rPr lang="fr-FR" dirty="0" smtClean="0"/>
          </a:br>
          <a:r>
            <a:rPr lang="fr-FR" dirty="0" smtClean="0"/>
            <a:t>             VISITES D’EXPLOITATIONS</a:t>
          </a:r>
          <a:endParaRPr lang="fr-FR" dirty="0"/>
        </a:p>
      </dgm:t>
    </dgm:pt>
    <dgm:pt modelId="{718FA249-6373-4338-9319-214A197C7D42}" type="parTrans" cxnId="{06D0DA3E-D680-4A1B-A0AC-EE3D38E8D6FA}">
      <dgm:prSet/>
      <dgm:spPr/>
      <dgm:t>
        <a:bodyPr/>
        <a:lstStyle/>
        <a:p>
          <a:endParaRPr lang="fr-FR"/>
        </a:p>
      </dgm:t>
    </dgm:pt>
    <dgm:pt modelId="{B3744032-2784-44F9-96D7-4F29B0E690F0}" type="sibTrans" cxnId="{06D0DA3E-D680-4A1B-A0AC-EE3D38E8D6FA}">
      <dgm:prSet/>
      <dgm:spPr/>
      <dgm:t>
        <a:bodyPr/>
        <a:lstStyle/>
        <a:p>
          <a:endParaRPr lang="fr-FR"/>
        </a:p>
      </dgm:t>
    </dgm:pt>
    <dgm:pt modelId="{6AFE8CC2-0E83-46C3-9E6A-B75C46C3CF9F}">
      <dgm:prSet phldrT="[Texte]"/>
      <dgm:spPr/>
      <dgm:t>
        <a:bodyPr/>
        <a:lstStyle/>
        <a:p>
          <a:r>
            <a:rPr lang="fr-FR" dirty="0" smtClean="0"/>
            <a:t>Centrées sur l’organisation et la rentabilité globale de l’exploitation</a:t>
          </a:r>
          <a:endParaRPr lang="fr-FR" dirty="0"/>
        </a:p>
      </dgm:t>
    </dgm:pt>
    <dgm:pt modelId="{75E06F47-B5C2-43BD-ABF2-C360FDBAC025}" type="parTrans" cxnId="{3800C683-64D9-440A-89FC-6C7BD9CF88BB}">
      <dgm:prSet/>
      <dgm:spPr/>
      <dgm:t>
        <a:bodyPr/>
        <a:lstStyle/>
        <a:p>
          <a:endParaRPr lang="fr-FR"/>
        </a:p>
      </dgm:t>
    </dgm:pt>
    <dgm:pt modelId="{DE808823-C438-4A36-AA1D-136AFF85A114}" type="sibTrans" cxnId="{3800C683-64D9-440A-89FC-6C7BD9CF88BB}">
      <dgm:prSet/>
      <dgm:spPr/>
      <dgm:t>
        <a:bodyPr/>
        <a:lstStyle/>
        <a:p>
          <a:endParaRPr lang="fr-FR"/>
        </a:p>
      </dgm:t>
    </dgm:pt>
    <dgm:pt modelId="{9F8820C3-DFEE-41B0-92B3-390928374B5B}">
      <dgm:prSet phldrT="[Texte]"/>
      <dgm:spPr/>
      <dgm:t>
        <a:bodyPr/>
        <a:lstStyle/>
        <a:p>
          <a:r>
            <a:rPr lang="fr-FR" dirty="0" smtClean="0"/>
            <a:t>Axées sur des pratiques techniques et des thèmes spécifiques</a:t>
          </a:r>
          <a:br>
            <a:rPr lang="fr-FR" dirty="0" smtClean="0"/>
          </a:br>
          <a:r>
            <a:rPr lang="fr-FR" dirty="0" smtClean="0"/>
            <a:t>         </a:t>
          </a:r>
          <a:br>
            <a:rPr lang="fr-FR" dirty="0" smtClean="0"/>
          </a:br>
          <a:r>
            <a:rPr lang="fr-FR" dirty="0" smtClean="0"/>
            <a:t>Production </a:t>
          </a:r>
          <a:r>
            <a:rPr lang="fr-FR" dirty="0" smtClean="0"/>
            <a:t>d’une plaquette de communication </a:t>
          </a:r>
          <a:r>
            <a:rPr lang="fr-FR" dirty="0" smtClean="0"/>
            <a:t>sur la rentabilité</a:t>
          </a:r>
          <a:endParaRPr lang="fr-FR" dirty="0"/>
        </a:p>
      </dgm:t>
    </dgm:pt>
    <dgm:pt modelId="{48504614-0FC2-4512-A07F-2DB112D9EB73}" type="parTrans" cxnId="{710ED8C2-71B7-41D9-8F7D-52ABC8B00D47}">
      <dgm:prSet/>
      <dgm:spPr/>
      <dgm:t>
        <a:bodyPr/>
        <a:lstStyle/>
        <a:p>
          <a:endParaRPr lang="fr-FR"/>
        </a:p>
      </dgm:t>
    </dgm:pt>
    <dgm:pt modelId="{D7E92187-4289-4C2D-A20C-E1548F7E559D}" type="sibTrans" cxnId="{710ED8C2-71B7-41D9-8F7D-52ABC8B00D47}">
      <dgm:prSet/>
      <dgm:spPr/>
      <dgm:t>
        <a:bodyPr/>
        <a:lstStyle/>
        <a:p>
          <a:endParaRPr lang="fr-FR"/>
        </a:p>
      </dgm:t>
    </dgm:pt>
    <dgm:pt modelId="{20710FAB-3941-4E3C-A2C7-2659227D91F0}">
      <dgm:prSet phldrT="[Texte]"/>
      <dgm:spPr/>
      <dgm:t>
        <a:bodyPr/>
        <a:lstStyle/>
        <a:p>
          <a:r>
            <a:rPr lang="fr-FR" dirty="0" smtClean="0"/>
            <a:t>« Les élus locaux agissent »</a:t>
          </a:r>
          <a:endParaRPr lang="fr-FR" dirty="0"/>
        </a:p>
      </dgm:t>
    </dgm:pt>
    <dgm:pt modelId="{DC7153F1-FB77-4306-B78D-13AF611A9E36}" type="parTrans" cxnId="{6B7EADA7-B54E-4FF7-8C39-D5FB3988977D}">
      <dgm:prSet/>
      <dgm:spPr/>
      <dgm:t>
        <a:bodyPr/>
        <a:lstStyle/>
        <a:p>
          <a:endParaRPr lang="fr-FR"/>
        </a:p>
      </dgm:t>
    </dgm:pt>
    <dgm:pt modelId="{BA69476C-9C43-4892-9D83-2F1741E39F09}" type="sibTrans" cxnId="{6B7EADA7-B54E-4FF7-8C39-D5FB3988977D}">
      <dgm:prSet/>
      <dgm:spPr/>
      <dgm:t>
        <a:bodyPr/>
        <a:lstStyle/>
        <a:p>
          <a:endParaRPr lang="fr-FR"/>
        </a:p>
      </dgm:t>
    </dgm:pt>
    <dgm:pt modelId="{2B163EF4-6FF9-45D3-979E-81306284C900}">
      <dgm:prSet phldrT="[Texte]"/>
      <dgm:spPr/>
      <dgm:t>
        <a:bodyPr/>
        <a:lstStyle/>
        <a:p>
          <a:r>
            <a:rPr lang="fr-FR" dirty="0" smtClean="0"/>
            <a:t>EAU</a:t>
          </a:r>
          <a:endParaRPr lang="fr-FR" dirty="0"/>
        </a:p>
      </dgm:t>
    </dgm:pt>
    <dgm:pt modelId="{E3358A7C-4640-42B3-BE77-991AB99B7867}" type="parTrans" cxnId="{175F43C8-DD43-4D38-A03B-6E0797CBE914}">
      <dgm:prSet/>
      <dgm:spPr/>
      <dgm:t>
        <a:bodyPr/>
        <a:lstStyle/>
        <a:p>
          <a:endParaRPr lang="fr-FR"/>
        </a:p>
      </dgm:t>
    </dgm:pt>
    <dgm:pt modelId="{FE281E3D-F2F1-4FE4-BA03-728050C90598}" type="sibTrans" cxnId="{175F43C8-DD43-4D38-A03B-6E0797CBE914}">
      <dgm:prSet/>
      <dgm:spPr/>
      <dgm:t>
        <a:bodyPr/>
        <a:lstStyle/>
        <a:p>
          <a:endParaRPr lang="fr-FR"/>
        </a:p>
      </dgm:t>
    </dgm:pt>
    <dgm:pt modelId="{9EA0BBC0-47D7-4640-BF95-B36F71D3BD46}">
      <dgm:prSet phldrT="[Texte]"/>
      <dgm:spPr/>
      <dgm:t>
        <a:bodyPr/>
        <a:lstStyle/>
        <a:p>
          <a:r>
            <a:rPr lang="fr-FR" dirty="0" smtClean="0"/>
            <a:t>Restauration Collective</a:t>
          </a:r>
          <a:endParaRPr lang="fr-FR" dirty="0"/>
        </a:p>
      </dgm:t>
    </dgm:pt>
    <dgm:pt modelId="{A87CD581-EC3B-435A-A7B7-FBECD0ED6AB9}" type="parTrans" cxnId="{DDC4502D-E1A4-4B9A-836A-B148818AA84C}">
      <dgm:prSet/>
      <dgm:spPr/>
      <dgm:t>
        <a:bodyPr/>
        <a:lstStyle/>
        <a:p>
          <a:endParaRPr lang="fr-FR"/>
        </a:p>
      </dgm:t>
    </dgm:pt>
    <dgm:pt modelId="{A22726AE-9451-47AA-9CD0-FBBE7D248D83}" type="sibTrans" cxnId="{DDC4502D-E1A4-4B9A-836A-B148818AA84C}">
      <dgm:prSet/>
      <dgm:spPr/>
      <dgm:t>
        <a:bodyPr/>
        <a:lstStyle/>
        <a:p>
          <a:endParaRPr lang="fr-FR"/>
        </a:p>
      </dgm:t>
    </dgm:pt>
    <dgm:pt modelId="{F55EC090-EABB-47FC-B30A-29386D3A6D82}">
      <dgm:prSet phldrT="[Texte]"/>
      <dgm:spPr/>
      <dgm:t>
        <a:bodyPr/>
        <a:lstStyle/>
        <a:p>
          <a:r>
            <a:rPr lang="fr-FR" dirty="0" smtClean="0"/>
            <a:t>Accompagnement des démarches de conversion et des études technico-économiques  individuelles</a:t>
          </a:r>
          <a:endParaRPr lang="fr-FR" dirty="0"/>
        </a:p>
      </dgm:t>
    </dgm:pt>
    <dgm:pt modelId="{E3D5F54C-FD40-478E-B77F-F1C4909F9387}" type="parTrans" cxnId="{FB9CE4F2-D086-4E71-8F1B-300AB86E7CD2}">
      <dgm:prSet/>
      <dgm:spPr/>
      <dgm:t>
        <a:bodyPr/>
        <a:lstStyle/>
        <a:p>
          <a:endParaRPr lang="fr-FR"/>
        </a:p>
      </dgm:t>
    </dgm:pt>
    <dgm:pt modelId="{64B7DEB5-90A3-45B6-8DE8-BAD0F2E71D8B}" type="sibTrans" cxnId="{FB9CE4F2-D086-4E71-8F1B-300AB86E7CD2}">
      <dgm:prSet/>
      <dgm:spPr/>
      <dgm:t>
        <a:bodyPr/>
        <a:lstStyle/>
        <a:p>
          <a:endParaRPr lang="fr-FR"/>
        </a:p>
      </dgm:t>
    </dgm:pt>
    <dgm:pt modelId="{7F3DA403-83CD-4450-A2F6-05BBE0546EC9}">
      <dgm:prSet phldrT="[Texte]"/>
      <dgm:spPr/>
      <dgm:t>
        <a:bodyPr/>
        <a:lstStyle/>
        <a:p>
          <a:r>
            <a:rPr lang="fr-FR" dirty="0" smtClean="0"/>
            <a:t>Créer un collectif d’agriculteurs Bio</a:t>
          </a:r>
          <a:endParaRPr lang="fr-FR" dirty="0"/>
        </a:p>
      </dgm:t>
    </dgm:pt>
    <dgm:pt modelId="{7F47A733-C4C4-4240-9D29-5A5101C924F1}" type="parTrans" cxnId="{091A65F4-3D66-4455-A6D3-C5894947084B}">
      <dgm:prSet/>
      <dgm:spPr/>
      <dgm:t>
        <a:bodyPr/>
        <a:lstStyle/>
        <a:p>
          <a:endParaRPr lang="fr-FR"/>
        </a:p>
      </dgm:t>
    </dgm:pt>
    <dgm:pt modelId="{EA5853BE-BDD9-445C-BB7F-DA5A192E1CA7}" type="sibTrans" cxnId="{091A65F4-3D66-4455-A6D3-C5894947084B}">
      <dgm:prSet/>
      <dgm:spPr/>
      <dgm:t>
        <a:bodyPr/>
        <a:lstStyle/>
        <a:p>
          <a:endParaRPr lang="fr-FR"/>
        </a:p>
      </dgm:t>
    </dgm:pt>
    <dgm:pt modelId="{CB759A45-4E9F-43C8-8A05-037EB95AA616}">
      <dgm:prSet phldrT="[Texte]"/>
      <dgm:spPr/>
      <dgm:t>
        <a:bodyPr/>
        <a:lstStyle/>
        <a:p>
          <a:r>
            <a:rPr lang="fr-FR" dirty="0" smtClean="0"/>
            <a:t>Etude pour connaître les opérateurs économiques</a:t>
          </a:r>
          <a:endParaRPr lang="fr-FR" dirty="0"/>
        </a:p>
      </dgm:t>
    </dgm:pt>
    <dgm:pt modelId="{158EAC8F-BD02-4A61-863B-B3642AFEA343}" type="parTrans" cxnId="{427D345A-5608-4882-91D0-A0D7D2EBEAD7}">
      <dgm:prSet/>
      <dgm:spPr/>
      <dgm:t>
        <a:bodyPr/>
        <a:lstStyle/>
        <a:p>
          <a:endParaRPr lang="fr-FR"/>
        </a:p>
      </dgm:t>
    </dgm:pt>
    <dgm:pt modelId="{65BD0164-01F3-4F8B-8D8D-F9E385146C41}" type="sibTrans" cxnId="{427D345A-5608-4882-91D0-A0D7D2EBEAD7}">
      <dgm:prSet/>
      <dgm:spPr/>
      <dgm:t>
        <a:bodyPr/>
        <a:lstStyle/>
        <a:p>
          <a:endParaRPr lang="fr-FR"/>
        </a:p>
      </dgm:t>
    </dgm:pt>
    <dgm:pt modelId="{4FD196A5-4C4A-4FC3-87F3-6DAD039940B2}">
      <dgm:prSet phldrT="[Texte]"/>
      <dgm:spPr/>
      <dgm:t>
        <a:bodyPr/>
        <a:lstStyle/>
        <a:p>
          <a:r>
            <a:rPr lang="fr-FR" dirty="0" smtClean="0"/>
            <a:t>FONCIER</a:t>
          </a:r>
          <a:endParaRPr lang="fr-FR" dirty="0"/>
        </a:p>
      </dgm:t>
    </dgm:pt>
    <dgm:pt modelId="{5C646F14-0E99-47CA-AC60-33418B55C4E2}" type="parTrans" cxnId="{57C88482-E724-415A-863B-F15A87D27EDF}">
      <dgm:prSet/>
      <dgm:spPr/>
      <dgm:t>
        <a:bodyPr/>
        <a:lstStyle/>
        <a:p>
          <a:endParaRPr lang="fr-FR"/>
        </a:p>
      </dgm:t>
    </dgm:pt>
    <dgm:pt modelId="{E96633B8-C302-40CC-BA55-302BCFF3BF61}" type="sibTrans" cxnId="{57C88482-E724-415A-863B-F15A87D27EDF}">
      <dgm:prSet/>
      <dgm:spPr/>
      <dgm:t>
        <a:bodyPr/>
        <a:lstStyle/>
        <a:p>
          <a:endParaRPr lang="fr-FR"/>
        </a:p>
      </dgm:t>
    </dgm:pt>
    <dgm:pt modelId="{D4683513-5ACF-4FA8-9A60-20654458FC67}">
      <dgm:prSet phldrT="[Texte]"/>
      <dgm:spPr/>
      <dgm:t>
        <a:bodyPr/>
        <a:lstStyle/>
        <a:p>
          <a:r>
            <a:rPr lang="fr-FR" dirty="0" smtClean="0"/>
            <a:t>FORUM et Stratégie de communication et de sensibilisation</a:t>
          </a:r>
          <a:endParaRPr lang="fr-FR" dirty="0"/>
        </a:p>
      </dgm:t>
    </dgm:pt>
    <dgm:pt modelId="{F147F4B5-10DA-40E2-B4E1-6BCB7DDA95F5}" type="parTrans" cxnId="{939F569A-DC31-4C51-8D41-C3B0865A2A8C}">
      <dgm:prSet/>
      <dgm:spPr/>
      <dgm:t>
        <a:bodyPr/>
        <a:lstStyle/>
        <a:p>
          <a:endParaRPr lang="fr-FR"/>
        </a:p>
      </dgm:t>
    </dgm:pt>
    <dgm:pt modelId="{430FF416-435B-4DDE-BB55-9A0AE82BBADE}" type="sibTrans" cxnId="{939F569A-DC31-4C51-8D41-C3B0865A2A8C}">
      <dgm:prSet/>
      <dgm:spPr/>
      <dgm:t>
        <a:bodyPr/>
        <a:lstStyle/>
        <a:p>
          <a:endParaRPr lang="fr-FR"/>
        </a:p>
      </dgm:t>
    </dgm:pt>
    <dgm:pt modelId="{1901A6B8-B0BF-46C8-B448-4EA42A8ABE61}">
      <dgm:prSet phldrT="[Texte]"/>
      <dgm:spPr/>
      <dgm:t>
        <a:bodyPr/>
        <a:lstStyle/>
        <a:p>
          <a:r>
            <a:rPr lang="fr-FR" dirty="0" smtClean="0"/>
            <a:t>Pilotage et Communication</a:t>
          </a:r>
          <a:endParaRPr lang="fr-FR" dirty="0"/>
        </a:p>
      </dgm:t>
    </dgm:pt>
    <dgm:pt modelId="{520C5BE9-6D0D-4043-A1B0-74A87808F104}" type="parTrans" cxnId="{7791AFC8-71C8-45A8-8FE9-7109E1C0D765}">
      <dgm:prSet/>
      <dgm:spPr/>
      <dgm:t>
        <a:bodyPr/>
        <a:lstStyle/>
        <a:p>
          <a:endParaRPr lang="fr-FR"/>
        </a:p>
      </dgm:t>
    </dgm:pt>
    <dgm:pt modelId="{26C9CAA0-592C-4DE3-96BA-07C8231D8034}" type="sibTrans" cxnId="{7791AFC8-71C8-45A8-8FE9-7109E1C0D765}">
      <dgm:prSet/>
      <dgm:spPr/>
      <dgm:t>
        <a:bodyPr/>
        <a:lstStyle/>
        <a:p>
          <a:endParaRPr lang="fr-FR"/>
        </a:p>
      </dgm:t>
    </dgm:pt>
    <dgm:pt modelId="{43CAEB0C-ED6F-409C-8167-291FE042C4BA}">
      <dgm:prSet phldrT="[Texte]"/>
      <dgm:spPr/>
      <dgm:t>
        <a:bodyPr/>
        <a:lstStyle/>
        <a:p>
          <a:r>
            <a:rPr lang="fr-FR" dirty="0" smtClean="0"/>
            <a:t>Suivi administratif et financier</a:t>
          </a:r>
          <a:endParaRPr lang="fr-FR" dirty="0"/>
        </a:p>
      </dgm:t>
    </dgm:pt>
    <dgm:pt modelId="{CCFF4AD6-92A1-436D-A639-A08A589810D8}" type="parTrans" cxnId="{2EAC0C8A-134C-4CF0-ACD5-DC90DA33B4B5}">
      <dgm:prSet/>
      <dgm:spPr/>
      <dgm:t>
        <a:bodyPr/>
        <a:lstStyle/>
        <a:p>
          <a:endParaRPr lang="fr-FR"/>
        </a:p>
      </dgm:t>
    </dgm:pt>
    <dgm:pt modelId="{C025DE3C-4C00-44F1-98DA-B0348C2C3962}" type="sibTrans" cxnId="{2EAC0C8A-134C-4CF0-ACD5-DC90DA33B4B5}">
      <dgm:prSet/>
      <dgm:spPr/>
      <dgm:t>
        <a:bodyPr/>
        <a:lstStyle/>
        <a:p>
          <a:endParaRPr lang="fr-FR"/>
        </a:p>
      </dgm:t>
    </dgm:pt>
    <dgm:pt modelId="{07B27BA8-2FC0-4C72-A35B-EDF62D5E6340}">
      <dgm:prSet phldrT="[Texte]"/>
      <dgm:spPr/>
      <dgm:t>
        <a:bodyPr/>
        <a:lstStyle/>
        <a:p>
          <a:r>
            <a:rPr lang="fr-FR" dirty="0" smtClean="0"/>
            <a:t>Comité de pilotage et comité technique</a:t>
          </a:r>
          <a:endParaRPr lang="fr-FR" dirty="0"/>
        </a:p>
      </dgm:t>
    </dgm:pt>
    <dgm:pt modelId="{50B5E361-ED50-45FB-8B45-A96FEE17499E}" type="parTrans" cxnId="{26223B2D-8D33-4BDE-A23D-E79269299460}">
      <dgm:prSet/>
      <dgm:spPr/>
      <dgm:t>
        <a:bodyPr/>
        <a:lstStyle/>
        <a:p>
          <a:endParaRPr lang="fr-FR"/>
        </a:p>
      </dgm:t>
    </dgm:pt>
    <dgm:pt modelId="{68DCD15C-10CA-4044-B6BC-4021BE8B5A52}" type="sibTrans" cxnId="{26223B2D-8D33-4BDE-A23D-E79269299460}">
      <dgm:prSet/>
      <dgm:spPr/>
      <dgm:t>
        <a:bodyPr/>
        <a:lstStyle/>
        <a:p>
          <a:endParaRPr lang="fr-FR"/>
        </a:p>
      </dgm:t>
    </dgm:pt>
    <dgm:pt modelId="{B7C02DE9-4E44-4929-BD7E-BF9806C92DFC}" type="pres">
      <dgm:prSet presAssocID="{432A6512-A28A-46A0-A0EE-91501712367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3964EE1-9DE0-454E-A80F-869DB7729DD0}" type="pres">
      <dgm:prSet presAssocID="{DE97AB58-9C1B-4DA0-9F84-CAD7259834C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384B648-B258-4324-B779-017E54B746A4}" type="pres">
      <dgm:prSet presAssocID="{54417C92-B74D-4EDA-8114-73E6D7A20162}" presName="sibTrans" presStyleCnt="0"/>
      <dgm:spPr/>
    </dgm:pt>
    <dgm:pt modelId="{28051427-B42D-41DC-8231-ECA3278CEE21}" type="pres">
      <dgm:prSet presAssocID="{6F3E5B52-4F95-43B8-B71B-98309780F34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C1AF9E4-8459-4EAA-AC07-475B577B5CF4}" type="pres">
      <dgm:prSet presAssocID="{B3744032-2784-44F9-96D7-4F29B0E690F0}" presName="sibTrans" presStyleCnt="0"/>
      <dgm:spPr/>
    </dgm:pt>
    <dgm:pt modelId="{6282348B-57FF-49F5-B730-91CCB6BC6301}" type="pres">
      <dgm:prSet presAssocID="{20710FAB-3941-4E3C-A2C7-2659227D91F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E6D6754-6267-44C3-9335-142CFB11EBB2}" type="pres">
      <dgm:prSet presAssocID="{BA69476C-9C43-4892-9D83-2F1741E39F09}" presName="sibTrans" presStyleCnt="0"/>
      <dgm:spPr/>
    </dgm:pt>
    <dgm:pt modelId="{C7E4D8E2-AD40-4EE1-9836-AB3539FBD252}" type="pres">
      <dgm:prSet presAssocID="{1901A6B8-B0BF-46C8-B448-4EA42A8ABE6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39F569A-DC31-4C51-8D41-C3B0865A2A8C}" srcId="{20710FAB-3941-4E3C-A2C7-2659227D91F0}" destId="{D4683513-5ACF-4FA8-9A60-20654458FC67}" srcOrd="3" destOrd="0" parTransId="{F147F4B5-10DA-40E2-B4E1-6BCB7DDA95F5}" sibTransId="{430FF416-435B-4DDE-BB55-9A0AE82BBADE}"/>
    <dgm:cxn modelId="{091A65F4-3D66-4455-A6D3-C5894947084B}" srcId="{DE97AB58-9C1B-4DA0-9F84-CAD7259834C2}" destId="{7F3DA403-83CD-4450-A2F6-05BBE0546EC9}" srcOrd="3" destOrd="0" parTransId="{7F47A733-C4C4-4240-9D29-5A5101C924F1}" sibTransId="{EA5853BE-BDD9-445C-BB7F-DA5A192E1CA7}"/>
    <dgm:cxn modelId="{2EAC0C8A-134C-4CF0-ACD5-DC90DA33B4B5}" srcId="{1901A6B8-B0BF-46C8-B448-4EA42A8ABE61}" destId="{43CAEB0C-ED6F-409C-8167-291FE042C4BA}" srcOrd="1" destOrd="0" parTransId="{CCFF4AD6-92A1-436D-A639-A08A589810D8}" sibTransId="{C025DE3C-4C00-44F1-98DA-B0348C2C3962}"/>
    <dgm:cxn modelId="{FB9CE4F2-D086-4E71-8F1B-300AB86E7CD2}" srcId="{DE97AB58-9C1B-4DA0-9F84-CAD7259834C2}" destId="{F55EC090-EABB-47FC-B30A-29386D3A6D82}" srcOrd="2" destOrd="0" parTransId="{E3D5F54C-FD40-478E-B77F-F1C4909F9387}" sibTransId="{64B7DEB5-90A3-45B6-8DE8-BAD0F2E71D8B}"/>
    <dgm:cxn modelId="{7791AFC8-71C8-45A8-8FE9-7109E1C0D765}" srcId="{432A6512-A28A-46A0-A0EE-915017123679}" destId="{1901A6B8-B0BF-46C8-B448-4EA42A8ABE61}" srcOrd="3" destOrd="0" parTransId="{520C5BE9-6D0D-4043-A1B0-74A87808F104}" sibTransId="{26C9CAA0-592C-4DE3-96BA-07C8231D8034}"/>
    <dgm:cxn modelId="{175F43C8-DD43-4D38-A03B-6E0797CBE914}" srcId="{20710FAB-3941-4E3C-A2C7-2659227D91F0}" destId="{2B163EF4-6FF9-45D3-979E-81306284C900}" srcOrd="0" destOrd="0" parTransId="{E3358A7C-4640-42B3-BE77-991AB99B7867}" sibTransId="{FE281E3D-F2F1-4FE4-BA03-728050C90598}"/>
    <dgm:cxn modelId="{1391DEE0-D309-4002-AEA6-D65D7A624F9F}" type="presOf" srcId="{9EA0BBC0-47D7-4640-BF95-B36F71D3BD46}" destId="{6282348B-57FF-49F5-B730-91CCB6BC6301}" srcOrd="0" destOrd="2" presId="urn:microsoft.com/office/officeart/2005/8/layout/default#1"/>
    <dgm:cxn modelId="{57C88482-E724-415A-863B-F15A87D27EDF}" srcId="{20710FAB-3941-4E3C-A2C7-2659227D91F0}" destId="{4FD196A5-4C4A-4FC3-87F3-6DAD039940B2}" srcOrd="2" destOrd="0" parTransId="{5C646F14-0E99-47CA-AC60-33418B55C4E2}" sibTransId="{E96633B8-C302-40CC-BA55-302BCFF3BF61}"/>
    <dgm:cxn modelId="{344E8EB5-8F11-4F1E-B39F-9AB1BF78DCDD}" type="presOf" srcId="{D4683513-5ACF-4FA8-9A60-20654458FC67}" destId="{6282348B-57FF-49F5-B730-91CCB6BC6301}" srcOrd="0" destOrd="4" presId="urn:microsoft.com/office/officeart/2005/8/layout/default#1"/>
    <dgm:cxn modelId="{F6D6E02F-2D49-48CF-BBF7-0FDD0C1CE9E3}" srcId="{DE97AB58-9C1B-4DA0-9F84-CAD7259834C2}" destId="{69FF4476-4E34-401A-AEB2-67912077C760}" srcOrd="0" destOrd="0" parTransId="{7AEE02E7-2469-4AB3-87C3-9FBE3DEB9839}" sibTransId="{FF7FBA26-9EF7-4EEA-923F-7EF709DFAB72}"/>
    <dgm:cxn modelId="{FD9193F9-36DB-4F59-B61B-CBEDCB80A3E5}" srcId="{432A6512-A28A-46A0-A0EE-915017123679}" destId="{DE97AB58-9C1B-4DA0-9F84-CAD7259834C2}" srcOrd="0" destOrd="0" parTransId="{769695F4-B41E-4CF0-920F-B9141AA4B628}" sibTransId="{54417C92-B74D-4EDA-8114-73E6D7A20162}"/>
    <dgm:cxn modelId="{7AE4A553-C26E-4EB3-875D-3A351FF6606F}" type="presOf" srcId="{85E91055-4E9B-47DB-BB7A-DEDA8524096F}" destId="{73964EE1-9DE0-454E-A80F-869DB7729DD0}" srcOrd="0" destOrd="2" presId="urn:microsoft.com/office/officeart/2005/8/layout/default#1"/>
    <dgm:cxn modelId="{710ED8C2-71B7-41D9-8F7D-52ABC8B00D47}" srcId="{6F3E5B52-4F95-43B8-B71B-98309780F341}" destId="{9F8820C3-DFEE-41B0-92B3-390928374B5B}" srcOrd="1" destOrd="0" parTransId="{48504614-0FC2-4512-A07F-2DB112D9EB73}" sibTransId="{D7E92187-4289-4C2D-A20C-E1548F7E559D}"/>
    <dgm:cxn modelId="{F5B9917A-09DE-41DE-8673-801B8BEABA4A}" type="presOf" srcId="{CB759A45-4E9F-43C8-8A05-037EB95AA616}" destId="{73964EE1-9DE0-454E-A80F-869DB7729DD0}" srcOrd="0" destOrd="5" presId="urn:microsoft.com/office/officeart/2005/8/layout/default#1"/>
    <dgm:cxn modelId="{3800C683-64D9-440A-89FC-6C7BD9CF88BB}" srcId="{6F3E5B52-4F95-43B8-B71B-98309780F341}" destId="{6AFE8CC2-0E83-46C3-9E6A-B75C46C3CF9F}" srcOrd="0" destOrd="0" parTransId="{75E06F47-B5C2-43BD-ABF2-C360FDBAC025}" sibTransId="{DE808823-C438-4A36-AA1D-136AFF85A114}"/>
    <dgm:cxn modelId="{8B0DB082-98E6-4B24-9931-A5F77A1677DE}" type="presOf" srcId="{07B27BA8-2FC0-4C72-A35B-EDF62D5E6340}" destId="{C7E4D8E2-AD40-4EE1-9836-AB3539FBD252}" srcOrd="0" destOrd="1" presId="urn:microsoft.com/office/officeart/2005/8/layout/default#1"/>
    <dgm:cxn modelId="{25B3F828-06BA-452E-8E3C-705B36F12DA0}" type="presOf" srcId="{6AFE8CC2-0E83-46C3-9E6A-B75C46C3CF9F}" destId="{28051427-B42D-41DC-8231-ECA3278CEE21}" srcOrd="0" destOrd="1" presId="urn:microsoft.com/office/officeart/2005/8/layout/default#1"/>
    <dgm:cxn modelId="{8440CFBD-ED9C-4935-B8B7-03F896AD0861}" type="presOf" srcId="{DE97AB58-9C1B-4DA0-9F84-CAD7259834C2}" destId="{73964EE1-9DE0-454E-A80F-869DB7729DD0}" srcOrd="0" destOrd="0" presId="urn:microsoft.com/office/officeart/2005/8/layout/default#1"/>
    <dgm:cxn modelId="{06D0DA3E-D680-4A1B-A0AC-EE3D38E8D6FA}" srcId="{432A6512-A28A-46A0-A0EE-915017123679}" destId="{6F3E5B52-4F95-43B8-B71B-98309780F341}" srcOrd="1" destOrd="0" parTransId="{718FA249-6373-4338-9319-214A197C7D42}" sibTransId="{B3744032-2784-44F9-96D7-4F29B0E690F0}"/>
    <dgm:cxn modelId="{51D67E4D-6697-4BD8-9670-D7D869A36A9E}" type="presOf" srcId="{69FF4476-4E34-401A-AEB2-67912077C760}" destId="{73964EE1-9DE0-454E-A80F-869DB7729DD0}" srcOrd="0" destOrd="1" presId="urn:microsoft.com/office/officeart/2005/8/layout/default#1"/>
    <dgm:cxn modelId="{75B8328D-5AD7-4F1B-9BC3-3D32D2C09A17}" type="presOf" srcId="{4FD196A5-4C4A-4FC3-87F3-6DAD039940B2}" destId="{6282348B-57FF-49F5-B730-91CCB6BC6301}" srcOrd="0" destOrd="3" presId="urn:microsoft.com/office/officeart/2005/8/layout/default#1"/>
    <dgm:cxn modelId="{E25F91E4-5C9D-42ED-84B9-3CEE6A6FAE1F}" srcId="{DE97AB58-9C1B-4DA0-9F84-CAD7259834C2}" destId="{85E91055-4E9B-47DB-BB7A-DEDA8524096F}" srcOrd="1" destOrd="0" parTransId="{DBDDC955-58A9-436A-A6AF-EC09A0018E0A}" sibTransId="{CF4907F2-B0BC-4B1C-890F-B61AACFFE061}"/>
    <dgm:cxn modelId="{FAD1FFE3-5677-44F4-9965-0C32A675B493}" type="presOf" srcId="{9F8820C3-DFEE-41B0-92B3-390928374B5B}" destId="{28051427-B42D-41DC-8231-ECA3278CEE21}" srcOrd="0" destOrd="2" presId="urn:microsoft.com/office/officeart/2005/8/layout/default#1"/>
    <dgm:cxn modelId="{0A9C62B8-952C-4F7F-9741-F2F083E5AAC9}" type="presOf" srcId="{6F3E5B52-4F95-43B8-B71B-98309780F341}" destId="{28051427-B42D-41DC-8231-ECA3278CEE21}" srcOrd="0" destOrd="0" presId="urn:microsoft.com/office/officeart/2005/8/layout/default#1"/>
    <dgm:cxn modelId="{BFC73202-AAE6-4A4A-8C1A-BD0B80DAF5F4}" type="presOf" srcId="{2B163EF4-6FF9-45D3-979E-81306284C900}" destId="{6282348B-57FF-49F5-B730-91CCB6BC6301}" srcOrd="0" destOrd="1" presId="urn:microsoft.com/office/officeart/2005/8/layout/default#1"/>
    <dgm:cxn modelId="{DFFFA46B-B5E0-424C-B9AD-58ADBBD0809A}" type="presOf" srcId="{43CAEB0C-ED6F-409C-8167-291FE042C4BA}" destId="{C7E4D8E2-AD40-4EE1-9836-AB3539FBD252}" srcOrd="0" destOrd="2" presId="urn:microsoft.com/office/officeart/2005/8/layout/default#1"/>
    <dgm:cxn modelId="{26223B2D-8D33-4BDE-A23D-E79269299460}" srcId="{1901A6B8-B0BF-46C8-B448-4EA42A8ABE61}" destId="{07B27BA8-2FC0-4C72-A35B-EDF62D5E6340}" srcOrd="0" destOrd="0" parTransId="{50B5E361-ED50-45FB-8B45-A96FEE17499E}" sibTransId="{68DCD15C-10CA-4044-B6BC-4021BE8B5A52}"/>
    <dgm:cxn modelId="{29A994FF-59AE-4B52-9D39-CCA42CFA4D8D}" type="presOf" srcId="{20710FAB-3941-4E3C-A2C7-2659227D91F0}" destId="{6282348B-57FF-49F5-B730-91CCB6BC6301}" srcOrd="0" destOrd="0" presId="urn:microsoft.com/office/officeart/2005/8/layout/default#1"/>
    <dgm:cxn modelId="{6B7EADA7-B54E-4FF7-8C39-D5FB3988977D}" srcId="{432A6512-A28A-46A0-A0EE-915017123679}" destId="{20710FAB-3941-4E3C-A2C7-2659227D91F0}" srcOrd="2" destOrd="0" parTransId="{DC7153F1-FB77-4306-B78D-13AF611A9E36}" sibTransId="{BA69476C-9C43-4892-9D83-2F1741E39F09}"/>
    <dgm:cxn modelId="{84275808-0F8C-41C0-AEBF-C266976DBE54}" type="presOf" srcId="{7F3DA403-83CD-4450-A2F6-05BBE0546EC9}" destId="{73964EE1-9DE0-454E-A80F-869DB7729DD0}" srcOrd="0" destOrd="4" presId="urn:microsoft.com/office/officeart/2005/8/layout/default#1"/>
    <dgm:cxn modelId="{8607EC9C-74FE-4063-833E-5BF18E8CCB3A}" type="presOf" srcId="{432A6512-A28A-46A0-A0EE-915017123679}" destId="{B7C02DE9-4E44-4929-BD7E-BF9806C92DFC}" srcOrd="0" destOrd="0" presId="urn:microsoft.com/office/officeart/2005/8/layout/default#1"/>
    <dgm:cxn modelId="{0C9B4D41-4F2D-4503-940A-992D71637407}" type="presOf" srcId="{1901A6B8-B0BF-46C8-B448-4EA42A8ABE61}" destId="{C7E4D8E2-AD40-4EE1-9836-AB3539FBD252}" srcOrd="0" destOrd="0" presId="urn:microsoft.com/office/officeart/2005/8/layout/default#1"/>
    <dgm:cxn modelId="{DDC4502D-E1A4-4B9A-836A-B148818AA84C}" srcId="{20710FAB-3941-4E3C-A2C7-2659227D91F0}" destId="{9EA0BBC0-47D7-4640-BF95-B36F71D3BD46}" srcOrd="1" destOrd="0" parTransId="{A87CD581-EC3B-435A-A7B7-FBECD0ED6AB9}" sibTransId="{A22726AE-9451-47AA-9CD0-FBBE7D248D83}"/>
    <dgm:cxn modelId="{8F6F9010-C4E7-418D-98C6-817FAD45E09C}" type="presOf" srcId="{F55EC090-EABB-47FC-B30A-29386D3A6D82}" destId="{73964EE1-9DE0-454E-A80F-869DB7729DD0}" srcOrd="0" destOrd="3" presId="urn:microsoft.com/office/officeart/2005/8/layout/default#1"/>
    <dgm:cxn modelId="{427D345A-5608-4882-91D0-A0D7D2EBEAD7}" srcId="{DE97AB58-9C1B-4DA0-9F84-CAD7259834C2}" destId="{CB759A45-4E9F-43C8-8A05-037EB95AA616}" srcOrd="4" destOrd="0" parTransId="{158EAC8F-BD02-4A61-863B-B3642AFEA343}" sibTransId="{65BD0164-01F3-4F8B-8D8D-F9E385146C41}"/>
    <dgm:cxn modelId="{DAFCF69E-281E-4D47-BD06-AC6C14EA0510}" type="presParOf" srcId="{B7C02DE9-4E44-4929-BD7E-BF9806C92DFC}" destId="{73964EE1-9DE0-454E-A80F-869DB7729DD0}" srcOrd="0" destOrd="0" presId="urn:microsoft.com/office/officeart/2005/8/layout/default#1"/>
    <dgm:cxn modelId="{7D949F94-FD23-4960-8F63-3EC67FCF40E2}" type="presParOf" srcId="{B7C02DE9-4E44-4929-BD7E-BF9806C92DFC}" destId="{B384B648-B258-4324-B779-017E54B746A4}" srcOrd="1" destOrd="0" presId="urn:microsoft.com/office/officeart/2005/8/layout/default#1"/>
    <dgm:cxn modelId="{AB5307B9-B557-4F92-9FCF-BDFCDC9EB5AE}" type="presParOf" srcId="{B7C02DE9-4E44-4929-BD7E-BF9806C92DFC}" destId="{28051427-B42D-41DC-8231-ECA3278CEE21}" srcOrd="2" destOrd="0" presId="urn:microsoft.com/office/officeart/2005/8/layout/default#1"/>
    <dgm:cxn modelId="{5D63FCED-DCFC-4E07-A590-076F6DE7CFD6}" type="presParOf" srcId="{B7C02DE9-4E44-4929-BD7E-BF9806C92DFC}" destId="{1C1AF9E4-8459-4EAA-AC07-475B577B5CF4}" srcOrd="3" destOrd="0" presId="urn:microsoft.com/office/officeart/2005/8/layout/default#1"/>
    <dgm:cxn modelId="{801DA9BD-4750-4E80-86EB-CB8FBBA885FD}" type="presParOf" srcId="{B7C02DE9-4E44-4929-BD7E-BF9806C92DFC}" destId="{6282348B-57FF-49F5-B730-91CCB6BC6301}" srcOrd="4" destOrd="0" presId="urn:microsoft.com/office/officeart/2005/8/layout/default#1"/>
    <dgm:cxn modelId="{80DC5F22-799F-4F72-A482-27944C731839}" type="presParOf" srcId="{B7C02DE9-4E44-4929-BD7E-BF9806C92DFC}" destId="{5E6D6754-6267-44C3-9335-142CFB11EBB2}" srcOrd="5" destOrd="0" presId="urn:microsoft.com/office/officeart/2005/8/layout/default#1"/>
    <dgm:cxn modelId="{A2867BEB-F26A-4952-B96F-BF4CDD6F77BC}" type="presParOf" srcId="{B7C02DE9-4E44-4929-BD7E-BF9806C92DFC}" destId="{C7E4D8E2-AD40-4EE1-9836-AB3539FBD252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2A6512-A28A-46A0-A0EE-915017123679}" type="doc">
      <dgm:prSet loTypeId="urn:microsoft.com/office/officeart/2005/8/layout/default#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DE97AB58-9C1B-4DA0-9F84-CAD7259834C2}">
      <dgm:prSet phldrT="[Texte]"/>
      <dgm:spPr/>
      <dgm:t>
        <a:bodyPr/>
        <a:lstStyle/>
        <a:p>
          <a:r>
            <a:rPr lang="fr-FR" dirty="0" smtClean="0"/>
            <a:t>Production et Filière</a:t>
          </a:r>
          <a:endParaRPr lang="fr-FR" dirty="0"/>
        </a:p>
      </dgm:t>
    </dgm:pt>
    <dgm:pt modelId="{769695F4-B41E-4CF0-920F-B9141AA4B628}" type="parTrans" cxnId="{FD9193F9-36DB-4F59-B61B-CBEDCB80A3E5}">
      <dgm:prSet/>
      <dgm:spPr/>
      <dgm:t>
        <a:bodyPr/>
        <a:lstStyle/>
        <a:p>
          <a:endParaRPr lang="fr-FR"/>
        </a:p>
      </dgm:t>
    </dgm:pt>
    <dgm:pt modelId="{54417C92-B74D-4EDA-8114-73E6D7A20162}" type="sibTrans" cxnId="{FD9193F9-36DB-4F59-B61B-CBEDCB80A3E5}">
      <dgm:prSet/>
      <dgm:spPr/>
      <dgm:t>
        <a:bodyPr/>
        <a:lstStyle/>
        <a:p>
          <a:endParaRPr lang="fr-FR"/>
        </a:p>
      </dgm:t>
    </dgm:pt>
    <dgm:pt modelId="{69FF4476-4E34-401A-AEB2-67912077C760}">
      <dgm:prSet phldrT="[Texte]"/>
      <dgm:spPr/>
      <dgm:t>
        <a:bodyPr/>
        <a:lstStyle/>
        <a:p>
          <a:r>
            <a:rPr lang="fr-FR" dirty="0" smtClean="0"/>
            <a:t>Identifier le potentiel d’agriculteurs pour une conversion en Bio</a:t>
          </a:r>
          <a:endParaRPr lang="fr-FR" dirty="0"/>
        </a:p>
      </dgm:t>
    </dgm:pt>
    <dgm:pt modelId="{7AEE02E7-2469-4AB3-87C3-9FBE3DEB9839}" type="parTrans" cxnId="{F6D6E02F-2D49-48CF-BBF7-0FDD0C1CE9E3}">
      <dgm:prSet/>
      <dgm:spPr/>
      <dgm:t>
        <a:bodyPr/>
        <a:lstStyle/>
        <a:p>
          <a:endParaRPr lang="fr-FR"/>
        </a:p>
      </dgm:t>
    </dgm:pt>
    <dgm:pt modelId="{FF7FBA26-9EF7-4EEA-923F-7EF709DFAB72}" type="sibTrans" cxnId="{F6D6E02F-2D49-48CF-BBF7-0FDD0C1CE9E3}">
      <dgm:prSet/>
      <dgm:spPr/>
      <dgm:t>
        <a:bodyPr/>
        <a:lstStyle/>
        <a:p>
          <a:endParaRPr lang="fr-FR"/>
        </a:p>
      </dgm:t>
    </dgm:pt>
    <dgm:pt modelId="{85E91055-4E9B-47DB-BB7A-DEDA8524096F}">
      <dgm:prSet phldrT="[Texte]"/>
      <dgm:spPr/>
      <dgm:t>
        <a:bodyPr/>
        <a:lstStyle/>
        <a:p>
          <a:r>
            <a:rPr lang="fr-FR" dirty="0" smtClean="0"/>
            <a:t>Cibler les producteurs en vente directe</a:t>
          </a:r>
          <a:endParaRPr lang="fr-FR" dirty="0"/>
        </a:p>
      </dgm:t>
    </dgm:pt>
    <dgm:pt modelId="{DBDDC955-58A9-436A-A6AF-EC09A0018E0A}" type="parTrans" cxnId="{E25F91E4-5C9D-42ED-84B9-3CEE6A6FAE1F}">
      <dgm:prSet/>
      <dgm:spPr/>
      <dgm:t>
        <a:bodyPr/>
        <a:lstStyle/>
        <a:p>
          <a:endParaRPr lang="fr-FR"/>
        </a:p>
      </dgm:t>
    </dgm:pt>
    <dgm:pt modelId="{CF4907F2-B0BC-4B1C-890F-B61AACFFE061}" type="sibTrans" cxnId="{E25F91E4-5C9D-42ED-84B9-3CEE6A6FAE1F}">
      <dgm:prSet/>
      <dgm:spPr/>
      <dgm:t>
        <a:bodyPr/>
        <a:lstStyle/>
        <a:p>
          <a:endParaRPr lang="fr-FR"/>
        </a:p>
      </dgm:t>
    </dgm:pt>
    <dgm:pt modelId="{F55EC090-EABB-47FC-B30A-29386D3A6D82}">
      <dgm:prSet phldrT="[Texte]"/>
      <dgm:spPr/>
      <dgm:t>
        <a:bodyPr/>
        <a:lstStyle/>
        <a:p>
          <a:r>
            <a:rPr lang="fr-FR" dirty="0" smtClean="0"/>
            <a:t>Accompagnement des démarches de conversion et des études technico-économiques  individuelles</a:t>
          </a:r>
          <a:endParaRPr lang="fr-FR" dirty="0"/>
        </a:p>
      </dgm:t>
    </dgm:pt>
    <dgm:pt modelId="{E3D5F54C-FD40-478E-B77F-F1C4909F9387}" type="parTrans" cxnId="{FB9CE4F2-D086-4E71-8F1B-300AB86E7CD2}">
      <dgm:prSet/>
      <dgm:spPr/>
      <dgm:t>
        <a:bodyPr/>
        <a:lstStyle/>
        <a:p>
          <a:endParaRPr lang="fr-FR"/>
        </a:p>
      </dgm:t>
    </dgm:pt>
    <dgm:pt modelId="{64B7DEB5-90A3-45B6-8DE8-BAD0F2E71D8B}" type="sibTrans" cxnId="{FB9CE4F2-D086-4E71-8F1B-300AB86E7CD2}">
      <dgm:prSet/>
      <dgm:spPr/>
      <dgm:t>
        <a:bodyPr/>
        <a:lstStyle/>
        <a:p>
          <a:endParaRPr lang="fr-FR"/>
        </a:p>
      </dgm:t>
    </dgm:pt>
    <dgm:pt modelId="{7F3DA403-83CD-4450-A2F6-05BBE0546EC9}">
      <dgm:prSet phldrT="[Texte]"/>
      <dgm:spPr/>
      <dgm:t>
        <a:bodyPr/>
        <a:lstStyle/>
        <a:p>
          <a:r>
            <a:rPr lang="fr-FR" dirty="0" smtClean="0"/>
            <a:t>Créer un collectif d’agriculteurs Bio</a:t>
          </a:r>
          <a:endParaRPr lang="fr-FR" dirty="0"/>
        </a:p>
      </dgm:t>
    </dgm:pt>
    <dgm:pt modelId="{7F47A733-C4C4-4240-9D29-5A5101C924F1}" type="parTrans" cxnId="{091A65F4-3D66-4455-A6D3-C5894947084B}">
      <dgm:prSet/>
      <dgm:spPr/>
      <dgm:t>
        <a:bodyPr/>
        <a:lstStyle/>
        <a:p>
          <a:endParaRPr lang="fr-FR"/>
        </a:p>
      </dgm:t>
    </dgm:pt>
    <dgm:pt modelId="{EA5853BE-BDD9-445C-BB7F-DA5A192E1CA7}" type="sibTrans" cxnId="{091A65F4-3D66-4455-A6D3-C5894947084B}">
      <dgm:prSet/>
      <dgm:spPr/>
      <dgm:t>
        <a:bodyPr/>
        <a:lstStyle/>
        <a:p>
          <a:endParaRPr lang="fr-FR"/>
        </a:p>
      </dgm:t>
    </dgm:pt>
    <dgm:pt modelId="{CB759A45-4E9F-43C8-8A05-037EB95AA616}">
      <dgm:prSet phldrT="[Texte]"/>
      <dgm:spPr/>
      <dgm:t>
        <a:bodyPr/>
        <a:lstStyle/>
        <a:p>
          <a:r>
            <a:rPr lang="fr-FR" dirty="0" smtClean="0"/>
            <a:t>Etude pour connaître les opérateurs économiques</a:t>
          </a:r>
          <a:endParaRPr lang="fr-FR" dirty="0"/>
        </a:p>
      </dgm:t>
    </dgm:pt>
    <dgm:pt modelId="{158EAC8F-BD02-4A61-863B-B3642AFEA343}" type="parTrans" cxnId="{427D345A-5608-4882-91D0-A0D7D2EBEAD7}">
      <dgm:prSet/>
      <dgm:spPr/>
      <dgm:t>
        <a:bodyPr/>
        <a:lstStyle/>
        <a:p>
          <a:endParaRPr lang="fr-FR"/>
        </a:p>
      </dgm:t>
    </dgm:pt>
    <dgm:pt modelId="{65BD0164-01F3-4F8B-8D8D-F9E385146C41}" type="sibTrans" cxnId="{427D345A-5608-4882-91D0-A0D7D2EBEAD7}">
      <dgm:prSet/>
      <dgm:spPr/>
      <dgm:t>
        <a:bodyPr/>
        <a:lstStyle/>
        <a:p>
          <a:endParaRPr lang="fr-FR"/>
        </a:p>
      </dgm:t>
    </dgm:pt>
    <dgm:pt modelId="{B7C02DE9-4E44-4929-BD7E-BF9806C92DFC}" type="pres">
      <dgm:prSet presAssocID="{432A6512-A28A-46A0-A0EE-91501712367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3964EE1-9DE0-454E-A80F-869DB7729DD0}" type="pres">
      <dgm:prSet presAssocID="{DE97AB58-9C1B-4DA0-9F84-CAD7259834C2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27D345A-5608-4882-91D0-A0D7D2EBEAD7}" srcId="{DE97AB58-9C1B-4DA0-9F84-CAD7259834C2}" destId="{CB759A45-4E9F-43C8-8A05-037EB95AA616}" srcOrd="4" destOrd="0" parTransId="{158EAC8F-BD02-4A61-863B-B3642AFEA343}" sibTransId="{65BD0164-01F3-4F8B-8D8D-F9E385146C41}"/>
    <dgm:cxn modelId="{2626AFA1-7068-4544-A02B-0CB5373AE560}" type="presOf" srcId="{85E91055-4E9B-47DB-BB7A-DEDA8524096F}" destId="{73964EE1-9DE0-454E-A80F-869DB7729DD0}" srcOrd="0" destOrd="2" presId="urn:microsoft.com/office/officeart/2005/8/layout/default#1"/>
    <dgm:cxn modelId="{EAC124BD-23A9-4B7A-ABB9-BC490DCE1F3A}" type="presOf" srcId="{432A6512-A28A-46A0-A0EE-915017123679}" destId="{B7C02DE9-4E44-4929-BD7E-BF9806C92DFC}" srcOrd="0" destOrd="0" presId="urn:microsoft.com/office/officeart/2005/8/layout/default#1"/>
    <dgm:cxn modelId="{E25F91E4-5C9D-42ED-84B9-3CEE6A6FAE1F}" srcId="{DE97AB58-9C1B-4DA0-9F84-CAD7259834C2}" destId="{85E91055-4E9B-47DB-BB7A-DEDA8524096F}" srcOrd="1" destOrd="0" parTransId="{DBDDC955-58A9-436A-A6AF-EC09A0018E0A}" sibTransId="{CF4907F2-B0BC-4B1C-890F-B61AACFFE061}"/>
    <dgm:cxn modelId="{A38B7BC0-40EE-4154-881B-7EFBFDF120F9}" type="presOf" srcId="{69FF4476-4E34-401A-AEB2-67912077C760}" destId="{73964EE1-9DE0-454E-A80F-869DB7729DD0}" srcOrd="0" destOrd="1" presId="urn:microsoft.com/office/officeart/2005/8/layout/default#1"/>
    <dgm:cxn modelId="{FD9193F9-36DB-4F59-B61B-CBEDCB80A3E5}" srcId="{432A6512-A28A-46A0-A0EE-915017123679}" destId="{DE97AB58-9C1B-4DA0-9F84-CAD7259834C2}" srcOrd="0" destOrd="0" parTransId="{769695F4-B41E-4CF0-920F-B9141AA4B628}" sibTransId="{54417C92-B74D-4EDA-8114-73E6D7A20162}"/>
    <dgm:cxn modelId="{A3D920DE-D89E-45EB-9B86-35114226F4E1}" type="presOf" srcId="{7F3DA403-83CD-4450-A2F6-05BBE0546EC9}" destId="{73964EE1-9DE0-454E-A80F-869DB7729DD0}" srcOrd="0" destOrd="4" presId="urn:microsoft.com/office/officeart/2005/8/layout/default#1"/>
    <dgm:cxn modelId="{0ECD7F01-E435-49E3-AAD7-9763BB1512AC}" type="presOf" srcId="{F55EC090-EABB-47FC-B30A-29386D3A6D82}" destId="{73964EE1-9DE0-454E-A80F-869DB7729DD0}" srcOrd="0" destOrd="3" presId="urn:microsoft.com/office/officeart/2005/8/layout/default#1"/>
    <dgm:cxn modelId="{FC51A7A2-F5B3-415A-BA38-2D402ABD55CA}" type="presOf" srcId="{DE97AB58-9C1B-4DA0-9F84-CAD7259834C2}" destId="{73964EE1-9DE0-454E-A80F-869DB7729DD0}" srcOrd="0" destOrd="0" presId="urn:microsoft.com/office/officeart/2005/8/layout/default#1"/>
    <dgm:cxn modelId="{091A65F4-3D66-4455-A6D3-C5894947084B}" srcId="{DE97AB58-9C1B-4DA0-9F84-CAD7259834C2}" destId="{7F3DA403-83CD-4450-A2F6-05BBE0546EC9}" srcOrd="3" destOrd="0" parTransId="{7F47A733-C4C4-4240-9D29-5A5101C924F1}" sibTransId="{EA5853BE-BDD9-445C-BB7F-DA5A192E1CA7}"/>
    <dgm:cxn modelId="{6C8484A0-FC69-47BA-856D-11B98611BD4E}" type="presOf" srcId="{CB759A45-4E9F-43C8-8A05-037EB95AA616}" destId="{73964EE1-9DE0-454E-A80F-869DB7729DD0}" srcOrd="0" destOrd="5" presId="urn:microsoft.com/office/officeart/2005/8/layout/default#1"/>
    <dgm:cxn modelId="{F6D6E02F-2D49-48CF-BBF7-0FDD0C1CE9E3}" srcId="{DE97AB58-9C1B-4DA0-9F84-CAD7259834C2}" destId="{69FF4476-4E34-401A-AEB2-67912077C760}" srcOrd="0" destOrd="0" parTransId="{7AEE02E7-2469-4AB3-87C3-9FBE3DEB9839}" sibTransId="{FF7FBA26-9EF7-4EEA-923F-7EF709DFAB72}"/>
    <dgm:cxn modelId="{FB9CE4F2-D086-4E71-8F1B-300AB86E7CD2}" srcId="{DE97AB58-9C1B-4DA0-9F84-CAD7259834C2}" destId="{F55EC090-EABB-47FC-B30A-29386D3A6D82}" srcOrd="2" destOrd="0" parTransId="{E3D5F54C-FD40-478E-B77F-F1C4909F9387}" sibTransId="{64B7DEB5-90A3-45B6-8DE8-BAD0F2E71D8B}"/>
    <dgm:cxn modelId="{6C1F6548-5519-4E05-8D42-3D1A357BF0CC}" type="presParOf" srcId="{B7C02DE9-4E44-4929-BD7E-BF9806C92DFC}" destId="{73964EE1-9DE0-454E-A80F-869DB7729DD0}" srcOrd="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32A6512-A28A-46A0-A0EE-915017123679}" type="doc">
      <dgm:prSet loTypeId="urn:microsoft.com/office/officeart/2005/8/layout/default#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6F3E5B52-4F95-43B8-B71B-98309780F341}">
      <dgm:prSet phldrT="[Texte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fr-FR" dirty="0" smtClean="0"/>
            <a:t>Echanges Producteurs conventionnels et Bio</a:t>
          </a:r>
          <a:br>
            <a:rPr lang="fr-FR" dirty="0" smtClean="0"/>
          </a:br>
          <a:r>
            <a:rPr lang="fr-FR" dirty="0" smtClean="0"/>
            <a:t>             VISITES D’EXPLOITATIONS</a:t>
          </a:r>
          <a:endParaRPr lang="fr-FR" dirty="0"/>
        </a:p>
      </dgm:t>
    </dgm:pt>
    <dgm:pt modelId="{718FA249-6373-4338-9319-214A197C7D42}" type="parTrans" cxnId="{06D0DA3E-D680-4A1B-A0AC-EE3D38E8D6FA}">
      <dgm:prSet/>
      <dgm:spPr/>
      <dgm:t>
        <a:bodyPr/>
        <a:lstStyle/>
        <a:p>
          <a:endParaRPr lang="fr-FR"/>
        </a:p>
      </dgm:t>
    </dgm:pt>
    <dgm:pt modelId="{B3744032-2784-44F9-96D7-4F29B0E690F0}" type="sibTrans" cxnId="{06D0DA3E-D680-4A1B-A0AC-EE3D38E8D6FA}">
      <dgm:prSet/>
      <dgm:spPr/>
      <dgm:t>
        <a:bodyPr/>
        <a:lstStyle/>
        <a:p>
          <a:endParaRPr lang="fr-FR"/>
        </a:p>
      </dgm:t>
    </dgm:pt>
    <dgm:pt modelId="{6AFE8CC2-0E83-46C3-9E6A-B75C46C3CF9F}">
      <dgm:prSet phldrT="[Texte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fr-FR" dirty="0" smtClean="0"/>
            <a:t>Centrées sur l’organisation et la rentabilité globale de l’exploitation</a:t>
          </a:r>
          <a:endParaRPr lang="fr-FR" dirty="0"/>
        </a:p>
      </dgm:t>
    </dgm:pt>
    <dgm:pt modelId="{75E06F47-B5C2-43BD-ABF2-C360FDBAC025}" type="parTrans" cxnId="{3800C683-64D9-440A-89FC-6C7BD9CF88BB}">
      <dgm:prSet/>
      <dgm:spPr/>
      <dgm:t>
        <a:bodyPr/>
        <a:lstStyle/>
        <a:p>
          <a:endParaRPr lang="fr-FR"/>
        </a:p>
      </dgm:t>
    </dgm:pt>
    <dgm:pt modelId="{DE808823-C438-4A36-AA1D-136AFF85A114}" type="sibTrans" cxnId="{3800C683-64D9-440A-89FC-6C7BD9CF88BB}">
      <dgm:prSet/>
      <dgm:spPr/>
      <dgm:t>
        <a:bodyPr/>
        <a:lstStyle/>
        <a:p>
          <a:endParaRPr lang="fr-FR"/>
        </a:p>
      </dgm:t>
    </dgm:pt>
    <dgm:pt modelId="{9F8820C3-DFEE-41B0-92B3-390928374B5B}">
      <dgm:prSet phldrT="[Texte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fr-FR" dirty="0" smtClean="0"/>
            <a:t>Axées sur des pratiques techniques et des thèmes </a:t>
          </a:r>
          <a:r>
            <a:rPr lang="fr-FR" dirty="0" smtClean="0"/>
            <a:t>spécifiques</a:t>
          </a:r>
          <a:endParaRPr lang="fr-FR" dirty="0"/>
        </a:p>
      </dgm:t>
    </dgm:pt>
    <dgm:pt modelId="{48504614-0FC2-4512-A07F-2DB112D9EB73}" type="parTrans" cxnId="{710ED8C2-71B7-41D9-8F7D-52ABC8B00D47}">
      <dgm:prSet/>
      <dgm:spPr/>
      <dgm:t>
        <a:bodyPr/>
        <a:lstStyle/>
        <a:p>
          <a:endParaRPr lang="fr-FR"/>
        </a:p>
      </dgm:t>
    </dgm:pt>
    <dgm:pt modelId="{D7E92187-4289-4C2D-A20C-E1548F7E559D}" type="sibTrans" cxnId="{710ED8C2-71B7-41D9-8F7D-52ABC8B00D47}">
      <dgm:prSet/>
      <dgm:spPr/>
      <dgm:t>
        <a:bodyPr/>
        <a:lstStyle/>
        <a:p>
          <a:endParaRPr lang="fr-FR"/>
        </a:p>
      </dgm:t>
    </dgm:pt>
    <dgm:pt modelId="{5BDF4891-5697-48C8-8149-3BBD24A33EE2}">
      <dgm:prSet phldrT="[Texte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fr-FR" dirty="0" smtClean="0"/>
            <a:t> </a:t>
          </a:r>
          <a:r>
            <a:rPr lang="fr-FR" dirty="0" smtClean="0"/>
            <a:t>Production d’une plaquette de communication </a:t>
          </a:r>
          <a:r>
            <a:rPr lang="fr-FR" dirty="0" smtClean="0"/>
            <a:t>sur la rentabilité</a:t>
          </a:r>
          <a:endParaRPr lang="fr-FR" dirty="0"/>
        </a:p>
      </dgm:t>
    </dgm:pt>
    <dgm:pt modelId="{25D1B1F9-76AA-499E-82E0-FD68C74B3693}" type="parTrans" cxnId="{48B26F78-AE84-4930-9CE0-892EF154AC58}">
      <dgm:prSet/>
      <dgm:spPr/>
      <dgm:t>
        <a:bodyPr/>
        <a:lstStyle/>
        <a:p>
          <a:endParaRPr lang="fr-FR"/>
        </a:p>
      </dgm:t>
    </dgm:pt>
    <dgm:pt modelId="{1AE41A26-FA97-4AAE-A156-5E0731E08A1C}" type="sibTrans" cxnId="{48B26F78-AE84-4930-9CE0-892EF154AC58}">
      <dgm:prSet/>
      <dgm:spPr/>
      <dgm:t>
        <a:bodyPr/>
        <a:lstStyle/>
        <a:p>
          <a:endParaRPr lang="fr-FR"/>
        </a:p>
      </dgm:t>
    </dgm:pt>
    <dgm:pt modelId="{B7C02DE9-4E44-4929-BD7E-BF9806C92DFC}" type="pres">
      <dgm:prSet presAssocID="{432A6512-A28A-46A0-A0EE-91501712367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28051427-B42D-41DC-8231-ECA3278CEE21}" type="pres">
      <dgm:prSet presAssocID="{6F3E5B52-4F95-43B8-B71B-98309780F341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C4D6AA0-2D45-4AE3-9BFD-FF031F5DDEE1}" type="presOf" srcId="{432A6512-A28A-46A0-A0EE-915017123679}" destId="{B7C02DE9-4E44-4929-BD7E-BF9806C92DFC}" srcOrd="0" destOrd="0" presId="urn:microsoft.com/office/officeart/2005/8/layout/default#1"/>
    <dgm:cxn modelId="{B75B5D9A-66AA-4972-8E23-2E046DEAD67E}" type="presOf" srcId="{6F3E5B52-4F95-43B8-B71B-98309780F341}" destId="{28051427-B42D-41DC-8231-ECA3278CEE21}" srcOrd="0" destOrd="0" presId="urn:microsoft.com/office/officeart/2005/8/layout/default#1"/>
    <dgm:cxn modelId="{710ED8C2-71B7-41D9-8F7D-52ABC8B00D47}" srcId="{6F3E5B52-4F95-43B8-B71B-98309780F341}" destId="{9F8820C3-DFEE-41B0-92B3-390928374B5B}" srcOrd="1" destOrd="0" parTransId="{48504614-0FC2-4512-A07F-2DB112D9EB73}" sibTransId="{D7E92187-4289-4C2D-A20C-E1548F7E559D}"/>
    <dgm:cxn modelId="{0D704C00-30AD-427B-A51B-BB0118AD0D61}" type="presOf" srcId="{9F8820C3-DFEE-41B0-92B3-390928374B5B}" destId="{28051427-B42D-41DC-8231-ECA3278CEE21}" srcOrd="0" destOrd="2" presId="urn:microsoft.com/office/officeart/2005/8/layout/default#1"/>
    <dgm:cxn modelId="{06D0DA3E-D680-4A1B-A0AC-EE3D38E8D6FA}" srcId="{432A6512-A28A-46A0-A0EE-915017123679}" destId="{6F3E5B52-4F95-43B8-B71B-98309780F341}" srcOrd="0" destOrd="0" parTransId="{718FA249-6373-4338-9319-214A197C7D42}" sibTransId="{B3744032-2784-44F9-96D7-4F29B0E690F0}"/>
    <dgm:cxn modelId="{48B26F78-AE84-4930-9CE0-892EF154AC58}" srcId="{6F3E5B52-4F95-43B8-B71B-98309780F341}" destId="{5BDF4891-5697-48C8-8149-3BBD24A33EE2}" srcOrd="2" destOrd="0" parTransId="{25D1B1F9-76AA-499E-82E0-FD68C74B3693}" sibTransId="{1AE41A26-FA97-4AAE-A156-5E0731E08A1C}"/>
    <dgm:cxn modelId="{2679A5C7-F33A-40E7-9898-DDFDF4364343}" type="presOf" srcId="{6AFE8CC2-0E83-46C3-9E6A-B75C46C3CF9F}" destId="{28051427-B42D-41DC-8231-ECA3278CEE21}" srcOrd="0" destOrd="1" presId="urn:microsoft.com/office/officeart/2005/8/layout/default#1"/>
    <dgm:cxn modelId="{3800C683-64D9-440A-89FC-6C7BD9CF88BB}" srcId="{6F3E5B52-4F95-43B8-B71B-98309780F341}" destId="{6AFE8CC2-0E83-46C3-9E6A-B75C46C3CF9F}" srcOrd="0" destOrd="0" parTransId="{75E06F47-B5C2-43BD-ABF2-C360FDBAC025}" sibTransId="{DE808823-C438-4A36-AA1D-136AFF85A114}"/>
    <dgm:cxn modelId="{51155B1E-096B-43D5-A3E6-D2476E6E6CEF}" type="presOf" srcId="{5BDF4891-5697-48C8-8149-3BBD24A33EE2}" destId="{28051427-B42D-41DC-8231-ECA3278CEE21}" srcOrd="0" destOrd="3" presId="urn:microsoft.com/office/officeart/2005/8/layout/default#1"/>
    <dgm:cxn modelId="{1EFBCCDC-CF07-4579-9DF5-F2CE709EB667}" type="presParOf" srcId="{B7C02DE9-4E44-4929-BD7E-BF9806C92DFC}" destId="{28051427-B42D-41DC-8231-ECA3278CEE21}" srcOrd="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32A6512-A28A-46A0-A0EE-915017123679}" type="doc">
      <dgm:prSet loTypeId="urn:microsoft.com/office/officeart/2005/8/layout/default#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20710FAB-3941-4E3C-A2C7-2659227D91F0}">
      <dgm:prSet phldrT="[Texte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fr-FR" dirty="0" smtClean="0"/>
            <a:t>« Les élus locaux agissent »</a:t>
          </a:r>
          <a:endParaRPr lang="fr-FR" dirty="0"/>
        </a:p>
      </dgm:t>
    </dgm:pt>
    <dgm:pt modelId="{DC7153F1-FB77-4306-B78D-13AF611A9E36}" type="parTrans" cxnId="{6B7EADA7-B54E-4FF7-8C39-D5FB3988977D}">
      <dgm:prSet/>
      <dgm:spPr/>
      <dgm:t>
        <a:bodyPr/>
        <a:lstStyle/>
        <a:p>
          <a:endParaRPr lang="fr-FR"/>
        </a:p>
      </dgm:t>
    </dgm:pt>
    <dgm:pt modelId="{BA69476C-9C43-4892-9D83-2F1741E39F09}" type="sibTrans" cxnId="{6B7EADA7-B54E-4FF7-8C39-D5FB3988977D}">
      <dgm:prSet/>
      <dgm:spPr/>
      <dgm:t>
        <a:bodyPr/>
        <a:lstStyle/>
        <a:p>
          <a:endParaRPr lang="fr-FR"/>
        </a:p>
      </dgm:t>
    </dgm:pt>
    <dgm:pt modelId="{2B163EF4-6FF9-45D3-979E-81306284C900}">
      <dgm:prSet phldrT="[Texte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fr-FR" dirty="0" smtClean="0"/>
            <a:t>EAU</a:t>
          </a:r>
          <a:endParaRPr lang="fr-FR" dirty="0"/>
        </a:p>
      </dgm:t>
    </dgm:pt>
    <dgm:pt modelId="{E3358A7C-4640-42B3-BE77-991AB99B7867}" type="parTrans" cxnId="{175F43C8-DD43-4D38-A03B-6E0797CBE914}">
      <dgm:prSet/>
      <dgm:spPr/>
      <dgm:t>
        <a:bodyPr/>
        <a:lstStyle/>
        <a:p>
          <a:endParaRPr lang="fr-FR"/>
        </a:p>
      </dgm:t>
    </dgm:pt>
    <dgm:pt modelId="{FE281E3D-F2F1-4FE4-BA03-728050C90598}" type="sibTrans" cxnId="{175F43C8-DD43-4D38-A03B-6E0797CBE914}">
      <dgm:prSet/>
      <dgm:spPr/>
      <dgm:t>
        <a:bodyPr/>
        <a:lstStyle/>
        <a:p>
          <a:endParaRPr lang="fr-FR"/>
        </a:p>
      </dgm:t>
    </dgm:pt>
    <dgm:pt modelId="{9EA0BBC0-47D7-4640-BF95-B36F71D3BD46}">
      <dgm:prSet phldrT="[Texte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fr-FR" dirty="0" smtClean="0"/>
            <a:t>Restauration Collective</a:t>
          </a:r>
          <a:endParaRPr lang="fr-FR" dirty="0"/>
        </a:p>
      </dgm:t>
    </dgm:pt>
    <dgm:pt modelId="{A87CD581-EC3B-435A-A7B7-FBECD0ED6AB9}" type="parTrans" cxnId="{DDC4502D-E1A4-4B9A-836A-B148818AA84C}">
      <dgm:prSet/>
      <dgm:spPr/>
      <dgm:t>
        <a:bodyPr/>
        <a:lstStyle/>
        <a:p>
          <a:endParaRPr lang="fr-FR"/>
        </a:p>
      </dgm:t>
    </dgm:pt>
    <dgm:pt modelId="{A22726AE-9451-47AA-9CD0-FBBE7D248D83}" type="sibTrans" cxnId="{DDC4502D-E1A4-4B9A-836A-B148818AA84C}">
      <dgm:prSet/>
      <dgm:spPr/>
      <dgm:t>
        <a:bodyPr/>
        <a:lstStyle/>
        <a:p>
          <a:endParaRPr lang="fr-FR"/>
        </a:p>
      </dgm:t>
    </dgm:pt>
    <dgm:pt modelId="{4FD196A5-4C4A-4FC3-87F3-6DAD039940B2}">
      <dgm:prSet phldrT="[Texte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fr-FR" dirty="0" smtClean="0"/>
            <a:t>FONCIER</a:t>
          </a:r>
          <a:endParaRPr lang="fr-FR" dirty="0"/>
        </a:p>
      </dgm:t>
    </dgm:pt>
    <dgm:pt modelId="{5C646F14-0E99-47CA-AC60-33418B55C4E2}" type="parTrans" cxnId="{57C88482-E724-415A-863B-F15A87D27EDF}">
      <dgm:prSet/>
      <dgm:spPr/>
      <dgm:t>
        <a:bodyPr/>
        <a:lstStyle/>
        <a:p>
          <a:endParaRPr lang="fr-FR"/>
        </a:p>
      </dgm:t>
    </dgm:pt>
    <dgm:pt modelId="{E96633B8-C302-40CC-BA55-302BCFF3BF61}" type="sibTrans" cxnId="{57C88482-E724-415A-863B-F15A87D27EDF}">
      <dgm:prSet/>
      <dgm:spPr/>
      <dgm:t>
        <a:bodyPr/>
        <a:lstStyle/>
        <a:p>
          <a:endParaRPr lang="fr-FR"/>
        </a:p>
      </dgm:t>
    </dgm:pt>
    <dgm:pt modelId="{D4683513-5ACF-4FA8-9A60-20654458FC67}">
      <dgm:prSet phldrT="[Texte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fr-FR" dirty="0" smtClean="0"/>
            <a:t>FORUM</a:t>
          </a:r>
          <a:endParaRPr lang="fr-FR" dirty="0"/>
        </a:p>
      </dgm:t>
    </dgm:pt>
    <dgm:pt modelId="{F147F4B5-10DA-40E2-B4E1-6BCB7DDA95F5}" type="parTrans" cxnId="{939F569A-DC31-4C51-8D41-C3B0865A2A8C}">
      <dgm:prSet/>
      <dgm:spPr/>
      <dgm:t>
        <a:bodyPr/>
        <a:lstStyle/>
        <a:p>
          <a:endParaRPr lang="fr-FR"/>
        </a:p>
      </dgm:t>
    </dgm:pt>
    <dgm:pt modelId="{430FF416-435B-4DDE-BB55-9A0AE82BBADE}" type="sibTrans" cxnId="{939F569A-DC31-4C51-8D41-C3B0865A2A8C}">
      <dgm:prSet/>
      <dgm:spPr/>
      <dgm:t>
        <a:bodyPr/>
        <a:lstStyle/>
        <a:p>
          <a:endParaRPr lang="fr-FR"/>
        </a:p>
      </dgm:t>
    </dgm:pt>
    <dgm:pt modelId="{B7C02DE9-4E44-4929-BD7E-BF9806C92DFC}" type="pres">
      <dgm:prSet presAssocID="{432A6512-A28A-46A0-A0EE-91501712367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6282348B-57FF-49F5-B730-91CCB6BC6301}" type="pres">
      <dgm:prSet presAssocID="{20710FAB-3941-4E3C-A2C7-2659227D91F0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B09CF5D-B19B-4F77-A495-9C68822F8933}" type="presOf" srcId="{4FD196A5-4C4A-4FC3-87F3-6DAD039940B2}" destId="{6282348B-57FF-49F5-B730-91CCB6BC6301}" srcOrd="0" destOrd="3" presId="urn:microsoft.com/office/officeart/2005/8/layout/default#1"/>
    <dgm:cxn modelId="{6B7EADA7-B54E-4FF7-8C39-D5FB3988977D}" srcId="{432A6512-A28A-46A0-A0EE-915017123679}" destId="{20710FAB-3941-4E3C-A2C7-2659227D91F0}" srcOrd="0" destOrd="0" parTransId="{DC7153F1-FB77-4306-B78D-13AF611A9E36}" sibTransId="{BA69476C-9C43-4892-9D83-2F1741E39F09}"/>
    <dgm:cxn modelId="{9FB69B8B-36D9-4275-A5DB-260F34CB3CAE}" type="presOf" srcId="{2B163EF4-6FF9-45D3-979E-81306284C900}" destId="{6282348B-57FF-49F5-B730-91CCB6BC6301}" srcOrd="0" destOrd="1" presId="urn:microsoft.com/office/officeart/2005/8/layout/default#1"/>
    <dgm:cxn modelId="{175F43C8-DD43-4D38-A03B-6E0797CBE914}" srcId="{20710FAB-3941-4E3C-A2C7-2659227D91F0}" destId="{2B163EF4-6FF9-45D3-979E-81306284C900}" srcOrd="0" destOrd="0" parTransId="{E3358A7C-4640-42B3-BE77-991AB99B7867}" sibTransId="{FE281E3D-F2F1-4FE4-BA03-728050C90598}"/>
    <dgm:cxn modelId="{D0846689-C603-433A-A0A4-9DAD9EA924EA}" type="presOf" srcId="{432A6512-A28A-46A0-A0EE-915017123679}" destId="{B7C02DE9-4E44-4929-BD7E-BF9806C92DFC}" srcOrd="0" destOrd="0" presId="urn:microsoft.com/office/officeart/2005/8/layout/default#1"/>
    <dgm:cxn modelId="{3C1B84BB-C593-43ED-AF1D-C427E57F60FC}" type="presOf" srcId="{9EA0BBC0-47D7-4640-BF95-B36F71D3BD46}" destId="{6282348B-57FF-49F5-B730-91CCB6BC6301}" srcOrd="0" destOrd="2" presId="urn:microsoft.com/office/officeart/2005/8/layout/default#1"/>
    <dgm:cxn modelId="{57C88482-E724-415A-863B-F15A87D27EDF}" srcId="{20710FAB-3941-4E3C-A2C7-2659227D91F0}" destId="{4FD196A5-4C4A-4FC3-87F3-6DAD039940B2}" srcOrd="2" destOrd="0" parTransId="{5C646F14-0E99-47CA-AC60-33418B55C4E2}" sibTransId="{E96633B8-C302-40CC-BA55-302BCFF3BF61}"/>
    <dgm:cxn modelId="{939F569A-DC31-4C51-8D41-C3B0865A2A8C}" srcId="{20710FAB-3941-4E3C-A2C7-2659227D91F0}" destId="{D4683513-5ACF-4FA8-9A60-20654458FC67}" srcOrd="3" destOrd="0" parTransId="{F147F4B5-10DA-40E2-B4E1-6BCB7DDA95F5}" sibTransId="{430FF416-435B-4DDE-BB55-9A0AE82BBADE}"/>
    <dgm:cxn modelId="{DDC4502D-E1A4-4B9A-836A-B148818AA84C}" srcId="{20710FAB-3941-4E3C-A2C7-2659227D91F0}" destId="{9EA0BBC0-47D7-4640-BF95-B36F71D3BD46}" srcOrd="1" destOrd="0" parTransId="{A87CD581-EC3B-435A-A7B7-FBECD0ED6AB9}" sibTransId="{A22726AE-9451-47AA-9CD0-FBBE7D248D83}"/>
    <dgm:cxn modelId="{856C7261-1F52-440C-A5DF-182888D3287B}" type="presOf" srcId="{20710FAB-3941-4E3C-A2C7-2659227D91F0}" destId="{6282348B-57FF-49F5-B730-91CCB6BC6301}" srcOrd="0" destOrd="0" presId="urn:microsoft.com/office/officeart/2005/8/layout/default#1"/>
    <dgm:cxn modelId="{A6C55E08-C6B5-46A1-8DEA-DF17250F459B}" type="presOf" srcId="{D4683513-5ACF-4FA8-9A60-20654458FC67}" destId="{6282348B-57FF-49F5-B730-91CCB6BC6301}" srcOrd="0" destOrd="4" presId="urn:microsoft.com/office/officeart/2005/8/layout/default#1"/>
    <dgm:cxn modelId="{CA03A121-6750-4FDA-9A1B-7D03E4243EE2}" type="presParOf" srcId="{B7C02DE9-4E44-4929-BD7E-BF9806C92DFC}" destId="{6282348B-57FF-49F5-B730-91CCB6BC6301}" srcOrd="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32A6512-A28A-46A0-A0EE-915017123679}" type="doc">
      <dgm:prSet loTypeId="urn:microsoft.com/office/officeart/2005/8/layout/default#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1901A6B8-B0BF-46C8-B448-4EA42A8ABE61}">
      <dgm:prSet phldrT="[Texte]"/>
      <dgm:spPr>
        <a:solidFill>
          <a:srgbClr val="00B050"/>
        </a:solidFill>
      </dgm:spPr>
      <dgm:t>
        <a:bodyPr/>
        <a:lstStyle/>
        <a:p>
          <a:r>
            <a:rPr lang="fr-FR" dirty="0" smtClean="0"/>
            <a:t>Pilotage</a:t>
          </a:r>
          <a:endParaRPr lang="fr-FR" dirty="0"/>
        </a:p>
      </dgm:t>
    </dgm:pt>
    <dgm:pt modelId="{520C5BE9-6D0D-4043-A1B0-74A87808F104}" type="parTrans" cxnId="{7791AFC8-71C8-45A8-8FE9-7109E1C0D765}">
      <dgm:prSet/>
      <dgm:spPr/>
      <dgm:t>
        <a:bodyPr/>
        <a:lstStyle/>
        <a:p>
          <a:endParaRPr lang="fr-FR"/>
        </a:p>
      </dgm:t>
    </dgm:pt>
    <dgm:pt modelId="{26C9CAA0-592C-4DE3-96BA-07C8231D8034}" type="sibTrans" cxnId="{7791AFC8-71C8-45A8-8FE9-7109E1C0D765}">
      <dgm:prSet/>
      <dgm:spPr/>
      <dgm:t>
        <a:bodyPr/>
        <a:lstStyle/>
        <a:p>
          <a:endParaRPr lang="fr-FR"/>
        </a:p>
      </dgm:t>
    </dgm:pt>
    <dgm:pt modelId="{43CAEB0C-ED6F-409C-8167-291FE042C4BA}">
      <dgm:prSet phldrT="[Texte]"/>
      <dgm:spPr>
        <a:solidFill>
          <a:srgbClr val="00B050"/>
        </a:solidFill>
      </dgm:spPr>
      <dgm:t>
        <a:bodyPr/>
        <a:lstStyle/>
        <a:p>
          <a:r>
            <a:rPr lang="fr-FR" dirty="0" smtClean="0"/>
            <a:t>Suivi administratif et financier</a:t>
          </a:r>
          <a:endParaRPr lang="fr-FR" dirty="0"/>
        </a:p>
      </dgm:t>
    </dgm:pt>
    <dgm:pt modelId="{CCFF4AD6-92A1-436D-A639-A08A589810D8}" type="parTrans" cxnId="{2EAC0C8A-134C-4CF0-ACD5-DC90DA33B4B5}">
      <dgm:prSet/>
      <dgm:spPr/>
      <dgm:t>
        <a:bodyPr/>
        <a:lstStyle/>
        <a:p>
          <a:endParaRPr lang="fr-FR"/>
        </a:p>
      </dgm:t>
    </dgm:pt>
    <dgm:pt modelId="{C025DE3C-4C00-44F1-98DA-B0348C2C3962}" type="sibTrans" cxnId="{2EAC0C8A-134C-4CF0-ACD5-DC90DA33B4B5}">
      <dgm:prSet/>
      <dgm:spPr/>
      <dgm:t>
        <a:bodyPr/>
        <a:lstStyle/>
        <a:p>
          <a:endParaRPr lang="fr-FR"/>
        </a:p>
      </dgm:t>
    </dgm:pt>
    <dgm:pt modelId="{07B27BA8-2FC0-4C72-A35B-EDF62D5E6340}">
      <dgm:prSet phldrT="[Texte]"/>
      <dgm:spPr>
        <a:solidFill>
          <a:srgbClr val="00B050"/>
        </a:solidFill>
      </dgm:spPr>
      <dgm:t>
        <a:bodyPr/>
        <a:lstStyle/>
        <a:p>
          <a:r>
            <a:rPr lang="fr-FR" dirty="0" smtClean="0"/>
            <a:t>Comité de pilotage et comité technique</a:t>
          </a:r>
          <a:endParaRPr lang="fr-FR" dirty="0"/>
        </a:p>
      </dgm:t>
    </dgm:pt>
    <dgm:pt modelId="{50B5E361-ED50-45FB-8B45-A96FEE17499E}" type="parTrans" cxnId="{26223B2D-8D33-4BDE-A23D-E79269299460}">
      <dgm:prSet/>
      <dgm:spPr/>
      <dgm:t>
        <a:bodyPr/>
        <a:lstStyle/>
        <a:p>
          <a:endParaRPr lang="fr-FR"/>
        </a:p>
      </dgm:t>
    </dgm:pt>
    <dgm:pt modelId="{68DCD15C-10CA-4044-B6BC-4021BE8B5A52}" type="sibTrans" cxnId="{26223B2D-8D33-4BDE-A23D-E79269299460}">
      <dgm:prSet/>
      <dgm:spPr/>
      <dgm:t>
        <a:bodyPr/>
        <a:lstStyle/>
        <a:p>
          <a:endParaRPr lang="fr-FR"/>
        </a:p>
      </dgm:t>
    </dgm:pt>
    <dgm:pt modelId="{B7C02DE9-4E44-4929-BD7E-BF9806C92DFC}" type="pres">
      <dgm:prSet presAssocID="{432A6512-A28A-46A0-A0EE-91501712367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C7E4D8E2-AD40-4EE1-9836-AB3539FBD252}" type="pres">
      <dgm:prSet presAssocID="{1901A6B8-B0BF-46C8-B448-4EA42A8ABE61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82E86A9-6F9D-40ED-AB39-66E67F8C3173}" type="presOf" srcId="{432A6512-A28A-46A0-A0EE-915017123679}" destId="{B7C02DE9-4E44-4929-BD7E-BF9806C92DFC}" srcOrd="0" destOrd="0" presId="urn:microsoft.com/office/officeart/2005/8/layout/default#1"/>
    <dgm:cxn modelId="{7791AFC8-71C8-45A8-8FE9-7109E1C0D765}" srcId="{432A6512-A28A-46A0-A0EE-915017123679}" destId="{1901A6B8-B0BF-46C8-B448-4EA42A8ABE61}" srcOrd="0" destOrd="0" parTransId="{520C5BE9-6D0D-4043-A1B0-74A87808F104}" sibTransId="{26C9CAA0-592C-4DE3-96BA-07C8231D8034}"/>
    <dgm:cxn modelId="{4CB4708B-5FF4-4FC5-8FAB-26AF546D4186}" type="presOf" srcId="{43CAEB0C-ED6F-409C-8167-291FE042C4BA}" destId="{C7E4D8E2-AD40-4EE1-9836-AB3539FBD252}" srcOrd="0" destOrd="2" presId="urn:microsoft.com/office/officeart/2005/8/layout/default#1"/>
    <dgm:cxn modelId="{26223B2D-8D33-4BDE-A23D-E79269299460}" srcId="{1901A6B8-B0BF-46C8-B448-4EA42A8ABE61}" destId="{07B27BA8-2FC0-4C72-A35B-EDF62D5E6340}" srcOrd="0" destOrd="0" parTransId="{50B5E361-ED50-45FB-8B45-A96FEE17499E}" sibTransId="{68DCD15C-10CA-4044-B6BC-4021BE8B5A52}"/>
    <dgm:cxn modelId="{2EAC0C8A-134C-4CF0-ACD5-DC90DA33B4B5}" srcId="{1901A6B8-B0BF-46C8-B448-4EA42A8ABE61}" destId="{43CAEB0C-ED6F-409C-8167-291FE042C4BA}" srcOrd="1" destOrd="0" parTransId="{CCFF4AD6-92A1-436D-A639-A08A589810D8}" sibTransId="{C025DE3C-4C00-44F1-98DA-B0348C2C3962}"/>
    <dgm:cxn modelId="{1E0BFFCF-515B-4EED-8849-3F4D8DD731C0}" type="presOf" srcId="{1901A6B8-B0BF-46C8-B448-4EA42A8ABE61}" destId="{C7E4D8E2-AD40-4EE1-9836-AB3539FBD252}" srcOrd="0" destOrd="0" presId="urn:microsoft.com/office/officeart/2005/8/layout/default#1"/>
    <dgm:cxn modelId="{0C2C57CA-16CE-4E2C-83DA-48F8FA569D8E}" type="presOf" srcId="{07B27BA8-2FC0-4C72-A35B-EDF62D5E6340}" destId="{C7E4D8E2-AD40-4EE1-9836-AB3539FBD252}" srcOrd="0" destOrd="1" presId="urn:microsoft.com/office/officeart/2005/8/layout/default#1"/>
    <dgm:cxn modelId="{71000814-AC06-4A31-B0D2-EA4B65BA349C}" type="presParOf" srcId="{B7C02DE9-4E44-4929-BD7E-BF9806C92DFC}" destId="{C7E4D8E2-AD40-4EE1-9836-AB3539FBD252}" srcOrd="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99D841-29CA-4A6C-85C2-2CF4A24DE1E9}">
      <dsp:nvSpPr>
        <dsp:cNvPr id="0" name=""/>
        <dsp:cNvSpPr/>
      </dsp:nvSpPr>
      <dsp:spPr>
        <a:xfrm>
          <a:off x="0" y="2731658"/>
          <a:ext cx="8229600" cy="1792263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400" kern="1200" dirty="0" smtClean="0"/>
            <a:t>Plan d’actions</a:t>
          </a:r>
          <a:endParaRPr lang="fr-FR" sz="3400" kern="1200" dirty="0"/>
        </a:p>
      </dsp:txBody>
      <dsp:txXfrm>
        <a:off x="0" y="2731658"/>
        <a:ext cx="8229600" cy="967822"/>
      </dsp:txXfrm>
    </dsp:sp>
    <dsp:sp modelId="{13F22683-39B7-4625-8993-2220AF92BF40}">
      <dsp:nvSpPr>
        <dsp:cNvPr id="0" name=""/>
        <dsp:cNvSpPr/>
      </dsp:nvSpPr>
      <dsp:spPr>
        <a:xfrm>
          <a:off x="0" y="3663635"/>
          <a:ext cx="2057399" cy="824441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Production et Filière</a:t>
          </a:r>
          <a:endParaRPr lang="fr-FR" sz="1400" kern="1200" dirty="0"/>
        </a:p>
      </dsp:txBody>
      <dsp:txXfrm>
        <a:off x="0" y="3663635"/>
        <a:ext cx="2057399" cy="824441"/>
      </dsp:txXfrm>
    </dsp:sp>
    <dsp:sp modelId="{9220D8E7-33F7-4AB4-9EE3-B2A844E715A5}">
      <dsp:nvSpPr>
        <dsp:cNvPr id="0" name=""/>
        <dsp:cNvSpPr/>
      </dsp:nvSpPr>
      <dsp:spPr>
        <a:xfrm>
          <a:off x="2057400" y="3663635"/>
          <a:ext cx="2057399" cy="824441"/>
        </a:xfrm>
        <a:prstGeom prst="rect">
          <a:avLst/>
        </a:prstGeom>
        <a:solidFill>
          <a:schemeClr val="accent5">
            <a:tint val="40000"/>
            <a:alpha val="90000"/>
            <a:hueOff val="-1342560"/>
            <a:satOff val="6032"/>
            <a:lumOff val="415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Concertation Conventionnels et Bio</a:t>
          </a:r>
          <a:endParaRPr lang="fr-FR" sz="1400" kern="1200" dirty="0"/>
        </a:p>
      </dsp:txBody>
      <dsp:txXfrm>
        <a:off x="2057400" y="3663635"/>
        <a:ext cx="2057399" cy="824441"/>
      </dsp:txXfrm>
    </dsp:sp>
    <dsp:sp modelId="{CC20985B-AF4F-45DB-B711-2209C998E7E9}">
      <dsp:nvSpPr>
        <dsp:cNvPr id="0" name=""/>
        <dsp:cNvSpPr/>
      </dsp:nvSpPr>
      <dsp:spPr>
        <a:xfrm>
          <a:off x="4114800" y="3663635"/>
          <a:ext cx="2057399" cy="824441"/>
        </a:xfrm>
        <a:prstGeom prst="rect">
          <a:avLst/>
        </a:prstGeom>
        <a:solidFill>
          <a:schemeClr val="accent5">
            <a:tint val="40000"/>
            <a:alpha val="90000"/>
            <a:hueOff val="-2685120"/>
            <a:satOff val="12063"/>
            <a:lumOff val="829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Actions des élus</a:t>
          </a:r>
          <a:endParaRPr lang="fr-FR" sz="1400" kern="1200" dirty="0"/>
        </a:p>
      </dsp:txBody>
      <dsp:txXfrm>
        <a:off x="4114800" y="3663635"/>
        <a:ext cx="2057399" cy="824441"/>
      </dsp:txXfrm>
    </dsp:sp>
    <dsp:sp modelId="{2CC187A1-3185-48C6-B805-57FEFBC85DAB}">
      <dsp:nvSpPr>
        <dsp:cNvPr id="0" name=""/>
        <dsp:cNvSpPr/>
      </dsp:nvSpPr>
      <dsp:spPr>
        <a:xfrm>
          <a:off x="6172199" y="3663635"/>
          <a:ext cx="2057399" cy="824441"/>
        </a:xfrm>
        <a:prstGeom prst="rect">
          <a:avLst/>
        </a:prstGeom>
        <a:solidFill>
          <a:schemeClr val="accent5">
            <a:tint val="40000"/>
            <a:alpha val="90000"/>
            <a:hueOff val="-4027680"/>
            <a:satOff val="18095"/>
            <a:lumOff val="1244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Pilotage et Communication</a:t>
          </a:r>
          <a:endParaRPr lang="fr-FR" sz="1400" kern="1200" dirty="0"/>
        </a:p>
      </dsp:txBody>
      <dsp:txXfrm>
        <a:off x="6172199" y="3663635"/>
        <a:ext cx="2057399" cy="824441"/>
      </dsp:txXfrm>
    </dsp:sp>
    <dsp:sp modelId="{3F7FB7C2-F116-487F-BBD7-6E0BD9B11D0C}">
      <dsp:nvSpPr>
        <dsp:cNvPr id="0" name=""/>
        <dsp:cNvSpPr/>
      </dsp:nvSpPr>
      <dsp:spPr>
        <a:xfrm rot="10800000">
          <a:off x="0" y="2040"/>
          <a:ext cx="8229600" cy="2756501"/>
        </a:xfrm>
        <a:prstGeom prst="upArrowCallou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400" kern="1200" dirty="0" smtClean="0"/>
            <a:t>Diagnostic</a:t>
          </a:r>
          <a:endParaRPr lang="fr-FR" sz="3400" kern="1200" dirty="0"/>
        </a:p>
      </dsp:txBody>
      <dsp:txXfrm rot="-10800000">
        <a:off x="0" y="2040"/>
        <a:ext cx="8229600" cy="967532"/>
      </dsp:txXfrm>
    </dsp:sp>
    <dsp:sp modelId="{336FF734-562A-44AB-AC41-518F521F5593}">
      <dsp:nvSpPr>
        <dsp:cNvPr id="0" name=""/>
        <dsp:cNvSpPr/>
      </dsp:nvSpPr>
      <dsp:spPr>
        <a:xfrm>
          <a:off x="1004" y="969572"/>
          <a:ext cx="1645518" cy="824193"/>
        </a:xfrm>
        <a:prstGeom prst="rect">
          <a:avLst/>
        </a:prstGeom>
        <a:solidFill>
          <a:schemeClr val="accent5">
            <a:tint val="40000"/>
            <a:alpha val="90000"/>
            <a:hueOff val="-5370241"/>
            <a:satOff val="24126"/>
            <a:lumOff val="1658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Production</a:t>
          </a:r>
          <a:endParaRPr lang="fr-FR" sz="1400" kern="1200" dirty="0"/>
        </a:p>
      </dsp:txBody>
      <dsp:txXfrm>
        <a:off x="1004" y="969572"/>
        <a:ext cx="1645518" cy="824193"/>
      </dsp:txXfrm>
    </dsp:sp>
    <dsp:sp modelId="{AF03EF7F-F9BC-4485-AAE8-AE6343C1AB25}">
      <dsp:nvSpPr>
        <dsp:cNvPr id="0" name=""/>
        <dsp:cNvSpPr/>
      </dsp:nvSpPr>
      <dsp:spPr>
        <a:xfrm>
          <a:off x="1646522" y="969572"/>
          <a:ext cx="1645518" cy="824193"/>
        </a:xfrm>
        <a:prstGeom prst="rect">
          <a:avLst/>
        </a:prstGeom>
        <a:solidFill>
          <a:schemeClr val="accent5">
            <a:tint val="40000"/>
            <a:alpha val="90000"/>
            <a:hueOff val="-6712801"/>
            <a:satOff val="30158"/>
            <a:lumOff val="2073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Commercialisation</a:t>
          </a:r>
          <a:endParaRPr lang="fr-FR" sz="1400" kern="1200" dirty="0"/>
        </a:p>
      </dsp:txBody>
      <dsp:txXfrm>
        <a:off x="1646522" y="969572"/>
        <a:ext cx="1645518" cy="824193"/>
      </dsp:txXfrm>
    </dsp:sp>
    <dsp:sp modelId="{17B0F839-4A0F-4EFD-BECB-F6F1BA4F1811}">
      <dsp:nvSpPr>
        <dsp:cNvPr id="0" name=""/>
        <dsp:cNvSpPr/>
      </dsp:nvSpPr>
      <dsp:spPr>
        <a:xfrm>
          <a:off x="3292040" y="969572"/>
          <a:ext cx="1645518" cy="824193"/>
        </a:xfrm>
        <a:prstGeom prst="rect">
          <a:avLst/>
        </a:prstGeom>
        <a:solidFill>
          <a:schemeClr val="accent5">
            <a:tint val="40000"/>
            <a:alpha val="90000"/>
            <a:hueOff val="-8055361"/>
            <a:satOff val="36190"/>
            <a:lumOff val="2488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Consommation</a:t>
          </a:r>
          <a:endParaRPr lang="fr-FR" sz="1400" kern="1200" dirty="0"/>
        </a:p>
      </dsp:txBody>
      <dsp:txXfrm>
        <a:off x="3292040" y="969572"/>
        <a:ext cx="1645518" cy="824193"/>
      </dsp:txXfrm>
    </dsp:sp>
    <dsp:sp modelId="{1C2AE3DF-AA78-4F6B-B038-CC98B4EBED1D}">
      <dsp:nvSpPr>
        <dsp:cNvPr id="0" name=""/>
        <dsp:cNvSpPr/>
      </dsp:nvSpPr>
      <dsp:spPr>
        <a:xfrm>
          <a:off x="4937559" y="969572"/>
          <a:ext cx="1645518" cy="824193"/>
        </a:xfrm>
        <a:prstGeom prst="rect">
          <a:avLst/>
        </a:prstGeom>
        <a:solidFill>
          <a:schemeClr val="accent5">
            <a:tint val="40000"/>
            <a:alpha val="90000"/>
            <a:hueOff val="-9397921"/>
            <a:satOff val="42221"/>
            <a:lumOff val="2902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Volontés Politiques</a:t>
          </a:r>
          <a:endParaRPr lang="fr-FR" sz="1400" kern="1200" dirty="0"/>
        </a:p>
      </dsp:txBody>
      <dsp:txXfrm>
        <a:off x="4937559" y="969572"/>
        <a:ext cx="1645518" cy="824193"/>
      </dsp:txXfrm>
    </dsp:sp>
    <dsp:sp modelId="{1AD9C1C1-8A3A-48E8-8F75-F4A9611CDA2A}">
      <dsp:nvSpPr>
        <dsp:cNvPr id="0" name=""/>
        <dsp:cNvSpPr/>
      </dsp:nvSpPr>
      <dsp:spPr>
        <a:xfrm>
          <a:off x="6583077" y="969572"/>
          <a:ext cx="1645518" cy="824193"/>
        </a:xfrm>
        <a:prstGeom prst="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Règlementation</a:t>
          </a:r>
          <a:endParaRPr lang="fr-FR" sz="1400" kern="1200" dirty="0"/>
        </a:p>
      </dsp:txBody>
      <dsp:txXfrm>
        <a:off x="6583077" y="969572"/>
        <a:ext cx="1645518" cy="8241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964EE1-9DE0-454E-A80F-869DB7729DD0}">
      <dsp:nvSpPr>
        <dsp:cNvPr id="0" name=""/>
        <dsp:cNvSpPr/>
      </dsp:nvSpPr>
      <dsp:spPr>
        <a:xfrm>
          <a:off x="1063" y="76095"/>
          <a:ext cx="4148019" cy="248881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Production et Filière</a:t>
          </a:r>
          <a:endParaRPr lang="fr-FR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Identifier le potentiel d’agriculteurs pour une conversion en Bio</a:t>
          </a:r>
          <a:endParaRPr lang="fr-F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Cibler les producteurs en vente directe</a:t>
          </a:r>
          <a:endParaRPr lang="fr-F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Accompagnement des démarches de conversion et des études technico-économiques  individuelles</a:t>
          </a:r>
          <a:endParaRPr lang="fr-F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Créer un collectif d’agriculteurs Bio</a:t>
          </a:r>
          <a:endParaRPr lang="fr-F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Etude pour connaître les opérateurs économiques</a:t>
          </a:r>
          <a:endParaRPr lang="fr-FR" sz="1400" kern="1200" dirty="0"/>
        </a:p>
      </dsp:txBody>
      <dsp:txXfrm>
        <a:off x="1063" y="76095"/>
        <a:ext cx="4148019" cy="2488811"/>
      </dsp:txXfrm>
    </dsp:sp>
    <dsp:sp modelId="{28051427-B42D-41DC-8231-ECA3278CEE21}">
      <dsp:nvSpPr>
        <dsp:cNvPr id="0" name=""/>
        <dsp:cNvSpPr/>
      </dsp:nvSpPr>
      <dsp:spPr>
        <a:xfrm>
          <a:off x="4563884" y="76095"/>
          <a:ext cx="4148019" cy="2488811"/>
        </a:xfrm>
        <a:prstGeom prst="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Echanges Producteurs conventionnels et Bio</a:t>
          </a:r>
          <a:br>
            <a:rPr lang="fr-FR" sz="1800" kern="1200" dirty="0" smtClean="0"/>
          </a:br>
          <a:r>
            <a:rPr lang="fr-FR" sz="1800" kern="1200" dirty="0" smtClean="0"/>
            <a:t>             VISITES D’EXPLOITATIONS</a:t>
          </a:r>
          <a:endParaRPr lang="fr-FR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Centrées sur l’organisation et la rentabilité globale de l’exploitation</a:t>
          </a:r>
          <a:endParaRPr lang="fr-F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Axées sur des pratiques techniques et des thèmes spécifiques</a:t>
          </a:r>
          <a:br>
            <a:rPr lang="fr-FR" sz="1400" kern="1200" dirty="0" smtClean="0"/>
          </a:br>
          <a:r>
            <a:rPr lang="fr-FR" sz="1400" kern="1200" dirty="0" smtClean="0"/>
            <a:t>         </a:t>
          </a:r>
          <a:br>
            <a:rPr lang="fr-FR" sz="1400" kern="1200" dirty="0" smtClean="0"/>
          </a:br>
          <a:r>
            <a:rPr lang="fr-FR" sz="1400" kern="1200" dirty="0" smtClean="0"/>
            <a:t>Production </a:t>
          </a:r>
          <a:r>
            <a:rPr lang="fr-FR" sz="1400" kern="1200" dirty="0" smtClean="0"/>
            <a:t>d’une plaquette de communication </a:t>
          </a:r>
          <a:r>
            <a:rPr lang="fr-FR" sz="1400" kern="1200" dirty="0" smtClean="0"/>
            <a:t>sur la rentabilité</a:t>
          </a:r>
          <a:endParaRPr lang="fr-FR" sz="1400" kern="1200" dirty="0"/>
        </a:p>
      </dsp:txBody>
      <dsp:txXfrm>
        <a:off x="4563884" y="76095"/>
        <a:ext cx="4148019" cy="2488811"/>
      </dsp:txXfrm>
    </dsp:sp>
    <dsp:sp modelId="{6282348B-57FF-49F5-B730-91CCB6BC6301}">
      <dsp:nvSpPr>
        <dsp:cNvPr id="0" name=""/>
        <dsp:cNvSpPr/>
      </dsp:nvSpPr>
      <dsp:spPr>
        <a:xfrm>
          <a:off x="1063" y="2979708"/>
          <a:ext cx="4148019" cy="2488811"/>
        </a:xfrm>
        <a:prstGeom prst="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« Les élus locaux agissent »</a:t>
          </a:r>
          <a:endParaRPr lang="fr-FR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EAU</a:t>
          </a:r>
          <a:endParaRPr lang="fr-F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Restauration Collective</a:t>
          </a:r>
          <a:endParaRPr lang="fr-F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FONCIER</a:t>
          </a:r>
          <a:endParaRPr lang="fr-F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FORUM et Stratégie de communication et de sensibilisation</a:t>
          </a:r>
          <a:endParaRPr lang="fr-FR" sz="1400" kern="1200" dirty="0"/>
        </a:p>
      </dsp:txBody>
      <dsp:txXfrm>
        <a:off x="1063" y="2979708"/>
        <a:ext cx="4148019" cy="2488811"/>
      </dsp:txXfrm>
    </dsp:sp>
    <dsp:sp modelId="{C7E4D8E2-AD40-4EE1-9836-AB3539FBD252}">
      <dsp:nvSpPr>
        <dsp:cNvPr id="0" name=""/>
        <dsp:cNvSpPr/>
      </dsp:nvSpPr>
      <dsp:spPr>
        <a:xfrm>
          <a:off x="4563884" y="2979708"/>
          <a:ext cx="4148019" cy="2488811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Pilotage et Communication</a:t>
          </a:r>
          <a:endParaRPr lang="fr-FR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Comité de pilotage et comité technique</a:t>
          </a:r>
          <a:endParaRPr lang="fr-F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Suivi administratif et financier</a:t>
          </a:r>
          <a:endParaRPr lang="fr-FR" sz="1400" kern="1200" dirty="0"/>
        </a:p>
      </dsp:txBody>
      <dsp:txXfrm>
        <a:off x="4563884" y="2979708"/>
        <a:ext cx="4148019" cy="24888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964EE1-9DE0-454E-A80F-869DB7729DD0}">
      <dsp:nvSpPr>
        <dsp:cNvPr id="0" name=""/>
        <dsp:cNvSpPr/>
      </dsp:nvSpPr>
      <dsp:spPr>
        <a:xfrm>
          <a:off x="0" y="158417"/>
          <a:ext cx="8712968" cy="522778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000" kern="1200" dirty="0" smtClean="0"/>
            <a:t>Production et Filière</a:t>
          </a:r>
          <a:endParaRPr lang="fr-FR" sz="40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100" kern="1200" dirty="0" smtClean="0"/>
            <a:t>Identifier le potentiel d’agriculteurs pour une conversion en Bio</a:t>
          </a:r>
          <a:endParaRPr lang="fr-FR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100" kern="1200" dirty="0" smtClean="0"/>
            <a:t>Cibler les producteurs en vente directe</a:t>
          </a:r>
          <a:endParaRPr lang="fr-FR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100" kern="1200" dirty="0" smtClean="0"/>
            <a:t>Accompagnement des démarches de conversion et des études technico-économiques  individuelles</a:t>
          </a:r>
          <a:endParaRPr lang="fr-FR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100" kern="1200" dirty="0" smtClean="0"/>
            <a:t>Créer un collectif d’agriculteurs Bio</a:t>
          </a:r>
          <a:endParaRPr lang="fr-FR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100" kern="1200" dirty="0" smtClean="0"/>
            <a:t>Etude pour connaître les opérateurs économiques</a:t>
          </a:r>
          <a:endParaRPr lang="fr-FR" sz="3100" kern="1200" dirty="0"/>
        </a:p>
      </dsp:txBody>
      <dsp:txXfrm>
        <a:off x="0" y="158417"/>
        <a:ext cx="8712968" cy="52277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051427-B42D-41DC-8231-ECA3278CEE21}">
      <dsp:nvSpPr>
        <dsp:cNvPr id="0" name=""/>
        <dsp:cNvSpPr/>
      </dsp:nvSpPr>
      <dsp:spPr>
        <a:xfrm>
          <a:off x="0" y="158417"/>
          <a:ext cx="8712968" cy="5227780"/>
        </a:xfrm>
        <a:prstGeom prst="rect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200" kern="1200" dirty="0" smtClean="0"/>
            <a:t>Echanges Producteurs conventionnels et Bio</a:t>
          </a:r>
          <a:br>
            <a:rPr lang="fr-FR" sz="4200" kern="1200" dirty="0" smtClean="0"/>
          </a:br>
          <a:r>
            <a:rPr lang="fr-FR" sz="4200" kern="1200" dirty="0" smtClean="0"/>
            <a:t>             VISITES D’EXPLOITATIONS</a:t>
          </a:r>
          <a:endParaRPr lang="fr-FR" sz="4200" kern="1200" dirty="0"/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300" kern="1200" dirty="0" smtClean="0"/>
            <a:t>Centrées sur l’organisation et la rentabilité globale de l’exploitation</a:t>
          </a:r>
          <a:endParaRPr lang="fr-FR" sz="3300" kern="1200" dirty="0"/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300" kern="1200" dirty="0" smtClean="0"/>
            <a:t>Axées sur des pratiques techniques et des thèmes </a:t>
          </a:r>
          <a:r>
            <a:rPr lang="fr-FR" sz="3300" kern="1200" dirty="0" smtClean="0"/>
            <a:t>spécifiques</a:t>
          </a:r>
          <a:endParaRPr lang="fr-FR" sz="3300" kern="1200" dirty="0"/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300" kern="1200" dirty="0" smtClean="0"/>
            <a:t> </a:t>
          </a:r>
          <a:r>
            <a:rPr lang="fr-FR" sz="3300" kern="1200" dirty="0" smtClean="0"/>
            <a:t>Production d’une plaquette de communication </a:t>
          </a:r>
          <a:r>
            <a:rPr lang="fr-FR" sz="3300" kern="1200" dirty="0" smtClean="0"/>
            <a:t>sur la rentabilité</a:t>
          </a:r>
          <a:endParaRPr lang="fr-FR" sz="3300" kern="1200" dirty="0"/>
        </a:p>
      </dsp:txBody>
      <dsp:txXfrm>
        <a:off x="0" y="158417"/>
        <a:ext cx="8712968" cy="52277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82348B-57FF-49F5-B730-91CCB6BC6301}">
      <dsp:nvSpPr>
        <dsp:cNvPr id="0" name=""/>
        <dsp:cNvSpPr/>
      </dsp:nvSpPr>
      <dsp:spPr>
        <a:xfrm>
          <a:off x="0" y="158417"/>
          <a:ext cx="8712968" cy="5227780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t" anchorCtr="0">
          <a:noAutofit/>
        </a:bodyPr>
        <a:lstStyle/>
        <a:p>
          <a:pPr lvl="0" algn="l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5900" kern="1200" dirty="0" smtClean="0"/>
            <a:t>« Les élus locaux agissent »</a:t>
          </a:r>
          <a:endParaRPr lang="fr-FR" sz="5900" kern="1200" dirty="0"/>
        </a:p>
        <a:p>
          <a:pPr marL="285750" lvl="1" indent="-285750" algn="l" defTabSz="2044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4600" kern="1200" dirty="0" smtClean="0"/>
            <a:t>EAU</a:t>
          </a:r>
          <a:endParaRPr lang="fr-FR" sz="4600" kern="1200" dirty="0"/>
        </a:p>
        <a:p>
          <a:pPr marL="285750" lvl="1" indent="-285750" algn="l" defTabSz="2044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4600" kern="1200" dirty="0" smtClean="0"/>
            <a:t>Restauration Collective</a:t>
          </a:r>
          <a:endParaRPr lang="fr-FR" sz="4600" kern="1200" dirty="0"/>
        </a:p>
        <a:p>
          <a:pPr marL="285750" lvl="1" indent="-285750" algn="l" defTabSz="2044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4600" kern="1200" dirty="0" smtClean="0"/>
            <a:t>FONCIER</a:t>
          </a:r>
          <a:endParaRPr lang="fr-FR" sz="4600" kern="1200" dirty="0"/>
        </a:p>
        <a:p>
          <a:pPr marL="285750" lvl="1" indent="-285750" algn="l" defTabSz="2044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4600" kern="1200" dirty="0" smtClean="0"/>
            <a:t>FORUM</a:t>
          </a:r>
          <a:endParaRPr lang="fr-FR" sz="4600" kern="1200" dirty="0"/>
        </a:p>
      </dsp:txBody>
      <dsp:txXfrm>
        <a:off x="0" y="158417"/>
        <a:ext cx="8712968" cy="52277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E4D8E2-AD40-4EE1-9836-AB3539FBD252}">
      <dsp:nvSpPr>
        <dsp:cNvPr id="0" name=""/>
        <dsp:cNvSpPr/>
      </dsp:nvSpPr>
      <dsp:spPr>
        <a:xfrm>
          <a:off x="0" y="158417"/>
          <a:ext cx="8712968" cy="5227780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6500" kern="1200" dirty="0" smtClean="0"/>
            <a:t>Pilotage</a:t>
          </a:r>
          <a:endParaRPr lang="fr-FR" sz="6500" kern="1200" dirty="0"/>
        </a:p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5100" kern="1200" dirty="0" smtClean="0"/>
            <a:t>Comité de pilotage et comité technique</a:t>
          </a:r>
          <a:endParaRPr lang="fr-FR" sz="5100" kern="1200" dirty="0"/>
        </a:p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5100" kern="1200" dirty="0" smtClean="0"/>
            <a:t>Suivi administratif et financier</a:t>
          </a:r>
          <a:endParaRPr lang="fr-FR" sz="5100" kern="1200" dirty="0"/>
        </a:p>
      </dsp:txBody>
      <dsp:txXfrm>
        <a:off x="0" y="158417"/>
        <a:ext cx="8712968" cy="52277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8EA8B0-16C2-41D5-99AF-F0E318014AA6}" type="datetimeFigureOut">
              <a:rPr lang="fr-FR" smtClean="0"/>
              <a:t>27/11/2015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1EE3DF-4C79-458E-AF85-1C7615A58C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3043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1EE3DF-4C79-458E-AF85-1C7615A58CA2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4615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65F96-2C5E-4362-8899-FE51E745A327}" type="datetimeFigureOut">
              <a:rPr lang="fr-FR" smtClean="0"/>
              <a:pPr/>
              <a:t>27/11/2015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79479-723D-4B62-ADBC-3F13243C7DA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65F96-2C5E-4362-8899-FE51E745A327}" type="datetimeFigureOut">
              <a:rPr lang="fr-FR" smtClean="0"/>
              <a:pPr/>
              <a:t>27/11/2015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79479-723D-4B62-ADBC-3F13243C7DA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65F96-2C5E-4362-8899-FE51E745A327}" type="datetimeFigureOut">
              <a:rPr lang="fr-FR" smtClean="0"/>
              <a:pPr/>
              <a:t>27/11/2015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79479-723D-4B62-ADBC-3F13243C7DA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65F96-2C5E-4362-8899-FE51E745A327}" type="datetimeFigureOut">
              <a:rPr lang="fr-FR" smtClean="0"/>
              <a:pPr/>
              <a:t>27/11/2015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79479-723D-4B62-ADBC-3F13243C7DA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65F96-2C5E-4362-8899-FE51E745A327}" type="datetimeFigureOut">
              <a:rPr lang="fr-FR" smtClean="0"/>
              <a:pPr/>
              <a:t>27/11/2015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79479-723D-4B62-ADBC-3F13243C7DA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65F96-2C5E-4362-8899-FE51E745A327}" type="datetimeFigureOut">
              <a:rPr lang="fr-FR" smtClean="0"/>
              <a:pPr/>
              <a:t>27/11/2015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79479-723D-4B62-ADBC-3F13243C7DA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65F96-2C5E-4362-8899-FE51E745A327}" type="datetimeFigureOut">
              <a:rPr lang="fr-FR" smtClean="0"/>
              <a:pPr/>
              <a:t>27/11/2015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79479-723D-4B62-ADBC-3F13243C7DA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65F96-2C5E-4362-8899-FE51E745A327}" type="datetimeFigureOut">
              <a:rPr lang="fr-FR" smtClean="0"/>
              <a:pPr/>
              <a:t>27/11/2015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79479-723D-4B62-ADBC-3F13243C7DA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65F96-2C5E-4362-8899-FE51E745A327}" type="datetimeFigureOut">
              <a:rPr lang="fr-FR" smtClean="0"/>
              <a:pPr/>
              <a:t>27/11/2015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79479-723D-4B62-ADBC-3F13243C7DA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65F96-2C5E-4362-8899-FE51E745A327}" type="datetimeFigureOut">
              <a:rPr lang="fr-FR" smtClean="0"/>
              <a:pPr/>
              <a:t>27/11/2015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79479-723D-4B62-ADBC-3F13243C7DA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65F96-2C5E-4362-8899-FE51E745A327}" type="datetimeFigureOut">
              <a:rPr lang="fr-FR" smtClean="0"/>
              <a:pPr/>
              <a:t>27/11/2015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79479-723D-4B62-ADBC-3F13243C7DA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65F96-2C5E-4362-8899-FE51E745A327}" type="datetimeFigureOut">
              <a:rPr lang="fr-FR" smtClean="0"/>
              <a:pPr/>
              <a:t>27/11/2015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79479-723D-4B62-ADBC-3F13243C7DA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332656"/>
            <a:ext cx="9036496" cy="1470025"/>
          </a:xfrm>
        </p:spPr>
        <p:txBody>
          <a:bodyPr>
            <a:noAutofit/>
          </a:bodyPr>
          <a:lstStyle/>
          <a:p>
            <a:r>
              <a:rPr lang="fr-FR" sz="3600" dirty="0" smtClean="0"/>
              <a:t>Le développement de l’agriculture biologique</a:t>
            </a:r>
            <a:br>
              <a:rPr lang="fr-FR" sz="3600" dirty="0" smtClean="0"/>
            </a:br>
            <a:r>
              <a:rPr lang="fr-FR" sz="3600" dirty="0" smtClean="0"/>
              <a:t> sur le territoire du Parc naturel régional </a:t>
            </a:r>
            <a:br>
              <a:rPr lang="fr-FR" sz="3600" dirty="0" smtClean="0"/>
            </a:br>
            <a:r>
              <a:rPr lang="fr-FR" sz="3600" dirty="0" smtClean="0"/>
              <a:t>des Caps et Marais d’Opale</a:t>
            </a:r>
            <a:endParaRPr lang="fr-FR" sz="3600" dirty="0"/>
          </a:p>
        </p:txBody>
      </p:sp>
      <p:sp>
        <p:nvSpPr>
          <p:cNvPr id="4" name="ZoneTexte 3"/>
          <p:cNvSpPr txBox="1"/>
          <p:nvPr/>
        </p:nvSpPr>
        <p:spPr>
          <a:xfrm>
            <a:off x="323528" y="6309320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dirty="0" smtClean="0"/>
              <a:t>Comité de pilotage 27 novembre 2015</a:t>
            </a:r>
            <a:endParaRPr lang="fr-FR" b="1" i="1" dirty="0"/>
          </a:p>
        </p:txBody>
      </p:sp>
    </p:spTree>
    <p:extLst>
      <p:ext uri="{BB962C8B-B14F-4D97-AF65-F5344CB8AC3E}">
        <p14:creationId xmlns:p14="http://schemas.microsoft.com/office/powerpoint/2010/main" val="361444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323528" y="83671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fr-FR" dirty="0" smtClean="0"/>
              <a:t>Appel à projet de l’Agence de l’Eau Artois Picardie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Parc : porteur du projet et animateur sur le </a:t>
            </a:r>
            <a:r>
              <a:rPr lang="fr-FR" dirty="0" smtClean="0"/>
              <a:t>territoire (0,25 </a:t>
            </a:r>
            <a:r>
              <a:rPr lang="fr-FR" dirty="0" err="1" smtClean="0"/>
              <a:t>ETP</a:t>
            </a:r>
            <a:r>
              <a:rPr lang="fr-FR" dirty="0" smtClean="0"/>
              <a:t>)</a:t>
            </a: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Chambre d’agriculture </a:t>
            </a:r>
            <a:r>
              <a:rPr lang="fr-FR" dirty="0" smtClean="0"/>
              <a:t>(0,75ETP) et </a:t>
            </a:r>
            <a:r>
              <a:rPr lang="fr-FR" dirty="0" err="1" smtClean="0"/>
              <a:t>Gabnor</a:t>
            </a:r>
            <a:r>
              <a:rPr lang="fr-FR" smtClean="0"/>
              <a:t> ( )  </a:t>
            </a:r>
            <a:r>
              <a:rPr lang="fr-FR" dirty="0" smtClean="0"/>
              <a:t>: </a:t>
            </a:r>
            <a:r>
              <a:rPr lang="fr-FR" dirty="0" smtClean="0"/>
              <a:t>partenaires dans toutes les actions, dans l’accompagnement </a:t>
            </a:r>
            <a:r>
              <a:rPr lang="fr-FR" dirty="0" smtClean="0"/>
              <a:t>technique</a:t>
            </a:r>
          </a:p>
          <a:p>
            <a:pPr marL="0" indent="0" algn="ctr">
              <a:buNone/>
            </a:pPr>
            <a:endParaRPr lang="fr-FR" dirty="0" smtClean="0"/>
          </a:p>
          <a:p>
            <a:r>
              <a:rPr lang="fr-FR" dirty="0" err="1" smtClean="0"/>
              <a:t>Aprobio</a:t>
            </a:r>
            <a:r>
              <a:rPr lang="fr-FR" dirty="0" smtClean="0"/>
              <a:t>, </a:t>
            </a:r>
            <a:r>
              <a:rPr lang="fr-FR" dirty="0" err="1" smtClean="0"/>
              <a:t>FRCUMA</a:t>
            </a:r>
            <a:r>
              <a:rPr lang="fr-FR" dirty="0" smtClean="0"/>
              <a:t>, Terre de liens </a:t>
            </a:r>
            <a:r>
              <a:rPr lang="fr-FR" dirty="0" smtClean="0"/>
              <a:t>: partenaires sur actions ciblées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Coordination avec les autres projets portés par les opérateurs économiques : Prospérité fermière, </a:t>
            </a:r>
            <a:r>
              <a:rPr lang="fr-FR" dirty="0" err="1" smtClean="0"/>
              <a:t>Lact’Union</a:t>
            </a:r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5400600" cy="64807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3600" dirty="0" smtClean="0">
                <a:latin typeface="Arial Rounded MT Bold" pitchFamily="34" charset="0"/>
              </a:rPr>
              <a:t>PLAN D’ACTIONS 2016</a:t>
            </a:r>
            <a:endParaRPr lang="fr-FR" sz="3600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10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11760" y="188640"/>
            <a:ext cx="4608512" cy="64807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3600" dirty="0" smtClean="0">
                <a:latin typeface="Arial Rounded MT Bold" pitchFamily="34" charset="0"/>
              </a:rPr>
              <a:t>PLAN D’ACTIONS</a:t>
            </a:r>
            <a:endParaRPr lang="fr-FR" sz="3600" dirty="0">
              <a:latin typeface="Arial Rounded MT Bold" pitchFamily="34" charset="0"/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2057566"/>
              </p:ext>
            </p:extLst>
          </p:nvPr>
        </p:nvGraphicFramePr>
        <p:xfrm>
          <a:off x="251520" y="980728"/>
          <a:ext cx="8712968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11760" y="188640"/>
            <a:ext cx="4608512" cy="64807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sz="3600" dirty="0" smtClean="0">
                <a:latin typeface="Arial Rounded MT Bold" pitchFamily="34" charset="0"/>
              </a:rPr>
              <a:t>Production et Filières</a:t>
            </a:r>
            <a:endParaRPr lang="fr-FR" sz="3600" dirty="0">
              <a:latin typeface="Arial Rounded MT Bold" pitchFamily="34" charset="0"/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1719075"/>
              </p:ext>
            </p:extLst>
          </p:nvPr>
        </p:nvGraphicFramePr>
        <p:xfrm>
          <a:off x="251520" y="980728"/>
          <a:ext cx="8712968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6827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11760" y="188640"/>
            <a:ext cx="4608512" cy="64807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sz="3600" dirty="0" smtClean="0">
                <a:latin typeface="Arial Rounded MT Bold" pitchFamily="34" charset="0"/>
              </a:rPr>
              <a:t>Production et Filières</a:t>
            </a:r>
            <a:endParaRPr lang="fr-FR" sz="3600" dirty="0">
              <a:latin typeface="Arial Rounded MT Bold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89226" y="2076485"/>
            <a:ext cx="2480964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00B050"/>
                </a:solidFill>
              </a:rPr>
              <a:t>Mieux connaître le potentiel de conversion en AB</a:t>
            </a:r>
            <a:endParaRPr lang="fr-FR" sz="2400" b="1" dirty="0">
              <a:solidFill>
                <a:srgbClr val="00B05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358439" y="1891820"/>
            <a:ext cx="2448272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00B050"/>
                </a:solidFill>
              </a:rPr>
              <a:t>Favoriser la conversion des exploitations en circuits courts</a:t>
            </a:r>
            <a:endParaRPr lang="fr-FR" sz="2400" b="1" dirty="0">
              <a:solidFill>
                <a:srgbClr val="00B05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419872" y="4653136"/>
            <a:ext cx="2232248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00B050"/>
                </a:solidFill>
              </a:rPr>
              <a:t>Accompagner les conversions en AB</a:t>
            </a:r>
            <a:endParaRPr lang="fr-FR" sz="2400" b="1" dirty="0">
              <a:solidFill>
                <a:srgbClr val="00B05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050945" y="943550"/>
            <a:ext cx="2052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err="1" smtClean="0"/>
              <a:t>PNR</a:t>
            </a:r>
            <a:endParaRPr lang="fr-FR" sz="4000" dirty="0"/>
          </a:p>
        </p:txBody>
      </p:sp>
      <p:cxnSp>
        <p:nvCxnSpPr>
          <p:cNvPr id="11" name="Connecteur droit avec flèche 10"/>
          <p:cNvCxnSpPr/>
          <p:nvPr/>
        </p:nvCxnSpPr>
        <p:spPr>
          <a:xfrm flipH="1">
            <a:off x="2830008" y="1360972"/>
            <a:ext cx="1203330" cy="60231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5157191" y="1452071"/>
            <a:ext cx="1107123" cy="73188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522499" y="5261138"/>
            <a:ext cx="2052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/>
              <a:t>CA</a:t>
            </a:r>
            <a:endParaRPr lang="fr-FR" sz="4000" dirty="0"/>
          </a:p>
        </p:txBody>
      </p:sp>
      <p:sp>
        <p:nvSpPr>
          <p:cNvPr id="19" name="ZoneTexte 18"/>
          <p:cNvSpPr txBox="1"/>
          <p:nvPr/>
        </p:nvSpPr>
        <p:spPr>
          <a:xfrm>
            <a:off x="7110777" y="5261138"/>
            <a:ext cx="2052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err="1" smtClean="0"/>
              <a:t>Gabnor</a:t>
            </a:r>
            <a:endParaRPr lang="fr-FR" sz="4000" dirty="0"/>
          </a:p>
        </p:txBody>
      </p:sp>
      <p:cxnSp>
        <p:nvCxnSpPr>
          <p:cNvPr id="20" name="Connecteur droit avec flèche 19"/>
          <p:cNvCxnSpPr/>
          <p:nvPr/>
        </p:nvCxnSpPr>
        <p:spPr>
          <a:xfrm flipH="1">
            <a:off x="5793229" y="5615081"/>
            <a:ext cx="1155035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flipV="1">
            <a:off x="1636084" y="5617517"/>
            <a:ext cx="1217630" cy="523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539551" y="3395903"/>
            <a:ext cx="2555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 smtClean="0"/>
              <a:t>Programmes </a:t>
            </a:r>
            <a:r>
              <a:rPr lang="fr-FR" dirty="0" smtClean="0"/>
              <a:t>Parc : + de 200 agriculteurs</a:t>
            </a: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Analyse des freins et des potentiels</a:t>
            </a:r>
            <a:endParaRPr lang="fr-FR" dirty="0"/>
          </a:p>
        </p:txBody>
      </p:sp>
      <p:sp>
        <p:nvSpPr>
          <p:cNvPr id="31" name="Flèche courbée vers la droite 30"/>
          <p:cNvSpPr/>
          <p:nvPr/>
        </p:nvSpPr>
        <p:spPr>
          <a:xfrm>
            <a:off x="179512" y="3458745"/>
            <a:ext cx="360039" cy="555169"/>
          </a:xfrm>
          <a:prstGeom prst="curvedRightArrow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2" name="Flèche courbée vers la droite 31"/>
          <p:cNvSpPr/>
          <p:nvPr/>
        </p:nvSpPr>
        <p:spPr>
          <a:xfrm>
            <a:off x="6199943" y="3552249"/>
            <a:ext cx="360039" cy="555169"/>
          </a:xfrm>
          <a:prstGeom prst="curvedRightArrow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6727171" y="3552249"/>
            <a:ext cx="2330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Atouts et opportunités de conversion en AB</a:t>
            </a:r>
            <a:endParaRPr lang="fr-FR" dirty="0"/>
          </a:p>
        </p:txBody>
      </p:sp>
      <p:sp>
        <p:nvSpPr>
          <p:cNvPr id="34" name="Flèche courbée vers la droite 33"/>
          <p:cNvSpPr/>
          <p:nvPr/>
        </p:nvSpPr>
        <p:spPr>
          <a:xfrm>
            <a:off x="2510151" y="6047818"/>
            <a:ext cx="360039" cy="555169"/>
          </a:xfrm>
          <a:prstGeom prst="curvedRightArrow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3095479" y="6021288"/>
            <a:ext cx="3820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 smtClean="0"/>
              <a:t>Démarche de sensibilisation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Etude technico-économique et suivi</a:t>
            </a:r>
            <a:endParaRPr lang="fr-FR" dirty="0"/>
          </a:p>
        </p:txBody>
      </p:sp>
      <p:sp>
        <p:nvSpPr>
          <p:cNvPr id="36" name="Flèche vers le bas 35"/>
          <p:cNvSpPr/>
          <p:nvPr/>
        </p:nvSpPr>
        <p:spPr>
          <a:xfrm>
            <a:off x="4230661" y="2988782"/>
            <a:ext cx="610670" cy="15923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3200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8" grpId="0"/>
      <p:bldP spid="19" grpId="0"/>
      <p:bldP spid="28" grpId="0"/>
      <p:bldP spid="31" grpId="0" animBg="1"/>
      <p:bldP spid="32" grpId="0" animBg="1"/>
      <p:bldP spid="33" grpId="0"/>
      <p:bldP spid="34" grpId="0" animBg="1"/>
      <p:bldP spid="35" grpId="0"/>
      <p:bldP spid="3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11760" y="188640"/>
            <a:ext cx="4608512" cy="64807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sz="3600" dirty="0" smtClean="0">
                <a:latin typeface="Arial Rounded MT Bold" pitchFamily="34" charset="0"/>
              </a:rPr>
              <a:t>Production et Filières</a:t>
            </a:r>
            <a:endParaRPr lang="fr-FR" sz="3600" dirty="0">
              <a:latin typeface="Arial Rounded MT Bold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683568" y="1628800"/>
            <a:ext cx="763284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00B050"/>
                </a:solidFill>
              </a:rPr>
              <a:t>Accompagner les 22 exploitants en agriculture biologique</a:t>
            </a:r>
            <a:endParaRPr lang="fr-FR" sz="2400" b="1" dirty="0">
              <a:solidFill>
                <a:srgbClr val="00B05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987824" y="2624169"/>
            <a:ext cx="59983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2000" dirty="0" smtClean="0"/>
              <a:t>Connaître les attentes, les besoins, les projets</a:t>
            </a:r>
          </a:p>
          <a:p>
            <a:pPr marL="285750" indent="-285750">
              <a:buFontTx/>
              <a:buChar char="-"/>
            </a:pPr>
            <a:r>
              <a:rPr lang="fr-FR" sz="2000" dirty="0" smtClean="0"/>
              <a:t>Favoriser les dynamiques collectives</a:t>
            </a:r>
          </a:p>
          <a:p>
            <a:pPr marL="285750" indent="-285750">
              <a:buFontTx/>
              <a:buChar char="-"/>
            </a:pPr>
            <a:r>
              <a:rPr lang="fr-FR" sz="2000" dirty="0" smtClean="0"/>
              <a:t>Faciliter les échanges pour les futures conversions</a:t>
            </a:r>
          </a:p>
          <a:p>
            <a:pPr marL="285750" indent="-285750">
              <a:buFontTx/>
              <a:buChar char="-"/>
            </a:pPr>
            <a:endParaRPr lang="fr-FR" sz="2000" dirty="0"/>
          </a:p>
        </p:txBody>
      </p:sp>
      <p:sp>
        <p:nvSpPr>
          <p:cNvPr id="21" name="Flèche courbée vers la droite 20"/>
          <p:cNvSpPr/>
          <p:nvPr/>
        </p:nvSpPr>
        <p:spPr>
          <a:xfrm>
            <a:off x="2501769" y="2327384"/>
            <a:ext cx="360039" cy="555169"/>
          </a:xfrm>
          <a:prstGeom prst="curvedRightArrow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58760" y="2304915"/>
            <a:ext cx="20522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/>
              <a:t>PNR</a:t>
            </a:r>
            <a:r>
              <a:rPr lang="fr-FR" sz="2800" dirty="0" smtClean="0"/>
              <a:t>  </a:t>
            </a:r>
          </a:p>
          <a:p>
            <a:r>
              <a:rPr lang="fr-FR" sz="2800" dirty="0" smtClean="0"/>
              <a:t>CA</a:t>
            </a:r>
          </a:p>
          <a:p>
            <a:r>
              <a:rPr lang="fr-FR" sz="2800" dirty="0" err="1" smtClean="0"/>
              <a:t>Gabnord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8888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11760" y="188640"/>
            <a:ext cx="4608512" cy="64807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sz="3600" dirty="0" smtClean="0">
                <a:latin typeface="Arial Rounded MT Bold" pitchFamily="34" charset="0"/>
              </a:rPr>
              <a:t>Production et Filières</a:t>
            </a:r>
            <a:endParaRPr lang="fr-FR" sz="3600" dirty="0">
              <a:latin typeface="Arial Rounded MT Bold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259632" y="2420888"/>
            <a:ext cx="20522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/>
              <a:t>PNR</a:t>
            </a:r>
            <a:r>
              <a:rPr lang="fr-FR" sz="2800" dirty="0" smtClean="0"/>
              <a:t>  </a:t>
            </a:r>
          </a:p>
          <a:p>
            <a:r>
              <a:rPr lang="fr-FR" sz="2800" dirty="0" smtClean="0"/>
              <a:t>CA</a:t>
            </a:r>
          </a:p>
          <a:p>
            <a:r>
              <a:rPr lang="fr-FR" sz="2800" dirty="0" err="1" smtClean="0"/>
              <a:t>Gabnord</a:t>
            </a:r>
            <a:endParaRPr lang="fr-FR" sz="2800" dirty="0"/>
          </a:p>
        </p:txBody>
      </p:sp>
      <p:sp>
        <p:nvSpPr>
          <p:cNvPr id="15" name="ZoneTexte 14"/>
          <p:cNvSpPr txBox="1"/>
          <p:nvPr/>
        </p:nvSpPr>
        <p:spPr>
          <a:xfrm>
            <a:off x="683568" y="1412776"/>
            <a:ext cx="8064896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B050"/>
                </a:solidFill>
              </a:rPr>
              <a:t>Mieux connaître les opérateurs économiques du territoire, leurs besoins et les faire connaître aux agriculteurs</a:t>
            </a:r>
            <a:endParaRPr lang="fr-FR" sz="2400" b="1" dirty="0">
              <a:solidFill>
                <a:srgbClr val="00B05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555776" y="4581128"/>
            <a:ext cx="47525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 smtClean="0"/>
              <a:t>Perspectives de développement et capacité d’approvisionnement sur le territoire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Préconisations pour le développement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Coordination de </a:t>
            </a:r>
            <a:r>
              <a:rPr lang="fr-FR" dirty="0" smtClean="0"/>
              <a:t>projets avec les opérateurs</a:t>
            </a:r>
            <a:endParaRPr lang="fr-FR" dirty="0" smtClean="0"/>
          </a:p>
          <a:p>
            <a:pPr marL="285750" indent="-285750">
              <a:buFontTx/>
              <a:buChar char="-"/>
            </a:pP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4716016" y="2528490"/>
            <a:ext cx="28803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 smtClean="0"/>
              <a:t>Lait, viande</a:t>
            </a:r>
          </a:p>
          <a:p>
            <a:pPr marL="285750" indent="-285750">
              <a:buFontTx/>
              <a:buChar char="-"/>
            </a:pPr>
            <a:r>
              <a:rPr lang="fr-FR" dirty="0"/>
              <a:t>Œufs, volailles 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Céréales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Légumes industriels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Magasins spécialisés</a:t>
            </a:r>
          </a:p>
          <a:p>
            <a:pPr marL="285750" indent="-285750">
              <a:buFontTx/>
              <a:buChar char="-"/>
            </a:pPr>
            <a:endParaRPr lang="fr-FR" dirty="0"/>
          </a:p>
        </p:txBody>
      </p:sp>
      <p:sp>
        <p:nvSpPr>
          <p:cNvPr id="8" name="Flèche courbée vers la droite 7"/>
          <p:cNvSpPr/>
          <p:nvPr/>
        </p:nvSpPr>
        <p:spPr>
          <a:xfrm>
            <a:off x="1835696" y="4509120"/>
            <a:ext cx="360039" cy="555169"/>
          </a:xfrm>
          <a:prstGeom prst="curvedRightArrow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11" name="Connecteur droit avec flèche 10"/>
          <p:cNvCxnSpPr/>
          <p:nvPr/>
        </p:nvCxnSpPr>
        <p:spPr>
          <a:xfrm flipV="1">
            <a:off x="2987824" y="3108155"/>
            <a:ext cx="1217630" cy="523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398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11760" y="188640"/>
            <a:ext cx="4608512" cy="64807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3600" dirty="0" smtClean="0">
                <a:latin typeface="Arial Rounded MT Bold" pitchFamily="34" charset="0"/>
              </a:rPr>
              <a:t>PLAN D’ACTIONS</a:t>
            </a:r>
            <a:endParaRPr lang="fr-FR" sz="3600" dirty="0">
              <a:latin typeface="Arial Rounded MT Bold" pitchFamily="34" charset="0"/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1367343"/>
              </p:ext>
            </p:extLst>
          </p:nvPr>
        </p:nvGraphicFramePr>
        <p:xfrm>
          <a:off x="251520" y="980728"/>
          <a:ext cx="8712968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176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96944" cy="64807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sz="3600" dirty="0" smtClean="0">
                <a:latin typeface="Arial Rounded MT Bold" pitchFamily="34" charset="0"/>
              </a:rPr>
              <a:t>Favoriser les </a:t>
            </a:r>
            <a:r>
              <a:rPr lang="fr-FR" sz="3600" dirty="0" smtClean="0">
                <a:latin typeface="Arial Rounded MT Bold" pitchFamily="34" charset="0"/>
              </a:rPr>
              <a:t>échanges entre agricultures</a:t>
            </a:r>
            <a:endParaRPr lang="fr-FR" sz="3600" dirty="0">
              <a:latin typeface="Arial Rounded MT Bold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910925" y="2312155"/>
            <a:ext cx="20522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/>
              <a:t>PNR</a:t>
            </a:r>
            <a:r>
              <a:rPr lang="fr-FR" sz="2800" dirty="0" smtClean="0"/>
              <a:t>  </a:t>
            </a:r>
          </a:p>
          <a:p>
            <a:r>
              <a:rPr lang="fr-FR" sz="2800" dirty="0" smtClean="0"/>
              <a:t>CA</a:t>
            </a:r>
          </a:p>
          <a:p>
            <a:r>
              <a:rPr lang="fr-FR" sz="2800" dirty="0" err="1" smtClean="0"/>
              <a:t>Gabnord</a:t>
            </a:r>
            <a:endParaRPr lang="fr-FR" sz="2800" dirty="0"/>
          </a:p>
        </p:txBody>
      </p:sp>
      <p:sp>
        <p:nvSpPr>
          <p:cNvPr id="15" name="ZoneTexte 14"/>
          <p:cNvSpPr txBox="1"/>
          <p:nvPr/>
        </p:nvSpPr>
        <p:spPr>
          <a:xfrm>
            <a:off x="910925" y="1363100"/>
            <a:ext cx="7344816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00B050"/>
                </a:solidFill>
              </a:rPr>
              <a:t>Faire connaître les systèmes d’exploitation biologique et les opportunités économiques</a:t>
            </a:r>
            <a:endParaRPr lang="fr-FR" sz="2400" b="1" dirty="0">
              <a:solidFill>
                <a:srgbClr val="00B05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233813" y="2416188"/>
            <a:ext cx="59101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Formation sur le coût de revient pour les éleveurs laitiers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Plaquette sur la rentabilité économique en AB, les opérateurs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2 fermes ouvertes avec présentation générale</a:t>
            </a:r>
            <a:endParaRPr lang="fr-FR" dirty="0"/>
          </a:p>
        </p:txBody>
      </p:sp>
      <p:sp>
        <p:nvSpPr>
          <p:cNvPr id="8" name="Flèche courbée vers la droite 7"/>
          <p:cNvSpPr/>
          <p:nvPr/>
        </p:nvSpPr>
        <p:spPr>
          <a:xfrm>
            <a:off x="2660769" y="2618044"/>
            <a:ext cx="360039" cy="555169"/>
          </a:xfrm>
          <a:prstGeom prst="curvedRightArrow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910925" y="4221088"/>
            <a:ext cx="7693523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00B050"/>
                </a:solidFill>
              </a:rPr>
              <a:t>Sensibiliser </a:t>
            </a:r>
            <a:r>
              <a:rPr lang="fr-FR" sz="2400" b="1" dirty="0">
                <a:solidFill>
                  <a:srgbClr val="00B050"/>
                </a:solidFill>
              </a:rPr>
              <a:t>au changement </a:t>
            </a:r>
            <a:r>
              <a:rPr lang="fr-FR" sz="2400" b="1" dirty="0" smtClean="0">
                <a:solidFill>
                  <a:srgbClr val="00B050"/>
                </a:solidFill>
              </a:rPr>
              <a:t>des pratiques</a:t>
            </a:r>
            <a:endParaRPr lang="fr-FR" sz="2400" b="1" dirty="0">
              <a:solidFill>
                <a:srgbClr val="00B05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88560" y="5000046"/>
            <a:ext cx="20522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/>
              <a:t>PNR</a:t>
            </a:r>
            <a:r>
              <a:rPr lang="fr-FR" sz="2800" dirty="0" smtClean="0"/>
              <a:t>  </a:t>
            </a:r>
          </a:p>
          <a:p>
            <a:r>
              <a:rPr lang="fr-FR" sz="2800" dirty="0" err="1" smtClean="0"/>
              <a:t>FRCuma</a:t>
            </a:r>
            <a:endParaRPr lang="fr-FR" sz="2800" dirty="0" smtClean="0"/>
          </a:p>
          <a:p>
            <a:r>
              <a:rPr lang="fr-FR" sz="2800" dirty="0" smtClean="0"/>
              <a:t>CA</a:t>
            </a:r>
            <a:endParaRPr lang="fr-FR" sz="2800" dirty="0"/>
          </a:p>
        </p:txBody>
      </p:sp>
      <p:sp>
        <p:nvSpPr>
          <p:cNvPr id="12" name="Flèche courbée vers la droite 11"/>
          <p:cNvSpPr/>
          <p:nvPr/>
        </p:nvSpPr>
        <p:spPr>
          <a:xfrm>
            <a:off x="2660769" y="5337532"/>
            <a:ext cx="360039" cy="555169"/>
          </a:xfrm>
          <a:prstGeom prst="curvedRightArrow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491880" y="5230879"/>
            <a:ext cx="49607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 smtClean="0"/>
              <a:t>Démonstration de </a:t>
            </a:r>
            <a:r>
              <a:rPr lang="fr-FR" dirty="0" smtClean="0"/>
              <a:t>matériel</a:t>
            </a: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État des lieux du parc matériel des </a:t>
            </a:r>
            <a:r>
              <a:rPr lang="fr-FR" dirty="0" err="1" smtClean="0"/>
              <a:t>Cuma</a:t>
            </a: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Accompagnement de démarches collectives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743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 animBg="1"/>
      <p:bldP spid="5" grpId="0"/>
      <p:bldP spid="8" grpId="0" animBg="1"/>
      <p:bldP spid="10" grpId="0" animBg="1"/>
      <p:bldP spid="11" grpId="0"/>
      <p:bldP spid="12" grpId="0" animBg="1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93610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sz="3600" dirty="0" smtClean="0">
                <a:latin typeface="Arial Rounded MT Bold" pitchFamily="34" charset="0"/>
              </a:rPr>
              <a:t>Soutenir les démarches territoriales en faveur de l’AB</a:t>
            </a:r>
            <a:endParaRPr lang="fr-FR" sz="3600" dirty="0">
              <a:latin typeface="Arial Rounded MT Bold" pitchFamily="34" charset="0"/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8697481"/>
              </p:ext>
            </p:extLst>
          </p:nvPr>
        </p:nvGraphicFramePr>
        <p:xfrm>
          <a:off x="251520" y="980728"/>
          <a:ext cx="8712968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589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Ordre du jour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43051" y="3356992"/>
            <a:ext cx="8229600" cy="4525963"/>
          </a:xfrm>
        </p:spPr>
        <p:txBody>
          <a:bodyPr/>
          <a:lstStyle/>
          <a:p>
            <a:r>
              <a:rPr lang="fr-FR" dirty="0" smtClean="0"/>
              <a:t>Rappel de la démarche</a:t>
            </a:r>
          </a:p>
          <a:p>
            <a:r>
              <a:rPr lang="fr-FR" dirty="0" smtClean="0"/>
              <a:t>Présentation du diagnostic du territoire</a:t>
            </a:r>
          </a:p>
          <a:p>
            <a:r>
              <a:rPr lang="fr-FR" dirty="0" smtClean="0"/>
              <a:t>Plan d’actions 2016</a:t>
            </a:r>
          </a:p>
          <a:p>
            <a:r>
              <a:rPr lang="fr-FR" dirty="0" smtClean="0"/>
              <a:t>Autres actions et perspectives futures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4981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08912" cy="93610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sz="3600" dirty="0">
                <a:latin typeface="Arial Rounded MT Bold" pitchFamily="34" charset="0"/>
              </a:rPr>
              <a:t>Soutenir les démarches territoriales en faveur de l’AB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539552" y="1340768"/>
            <a:ext cx="7992888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00B050"/>
                </a:solidFill>
              </a:rPr>
              <a:t>Accompagner les démarches d'ORQUE </a:t>
            </a:r>
            <a:endParaRPr lang="fr-FR" sz="2400" b="1" dirty="0" smtClean="0">
              <a:solidFill>
                <a:srgbClr val="00B050"/>
              </a:solidFill>
            </a:endParaRPr>
          </a:p>
          <a:p>
            <a:pPr algn="ctr"/>
            <a:r>
              <a:rPr lang="fr-FR" sz="2400" b="1" dirty="0" smtClean="0">
                <a:solidFill>
                  <a:srgbClr val="00B050"/>
                </a:solidFill>
              </a:rPr>
              <a:t>pour </a:t>
            </a:r>
            <a:r>
              <a:rPr lang="fr-FR" sz="2400" b="1" dirty="0">
                <a:solidFill>
                  <a:srgbClr val="00B050"/>
                </a:solidFill>
              </a:rPr>
              <a:t>favoriser le développement de l'AB  </a:t>
            </a:r>
            <a:endParaRPr lang="fr-FR" sz="2400" b="1" dirty="0" smtClean="0">
              <a:solidFill>
                <a:srgbClr val="00B050"/>
              </a:solidFill>
            </a:endParaRPr>
          </a:p>
          <a:p>
            <a:pPr algn="ctr"/>
            <a:r>
              <a:rPr lang="fr-FR" sz="2400" b="1" dirty="0" smtClean="0">
                <a:solidFill>
                  <a:srgbClr val="00B050"/>
                </a:solidFill>
              </a:rPr>
              <a:t>sur  </a:t>
            </a:r>
            <a:r>
              <a:rPr lang="fr-FR" sz="2400" b="1" dirty="0">
                <a:solidFill>
                  <a:srgbClr val="00B050"/>
                </a:solidFill>
              </a:rPr>
              <a:t>les zones de captage d'eau </a:t>
            </a:r>
            <a:r>
              <a:rPr lang="fr-FR" sz="2400" b="1" dirty="0" smtClean="0">
                <a:solidFill>
                  <a:srgbClr val="00B050"/>
                </a:solidFill>
              </a:rPr>
              <a:t>potable</a:t>
            </a:r>
            <a:endParaRPr lang="fr-FR" sz="2400" b="1" dirty="0">
              <a:solidFill>
                <a:srgbClr val="00B050"/>
              </a:solidFill>
            </a:endParaRPr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3059832" y="3486199"/>
            <a:ext cx="172819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5364088" y="2987612"/>
            <a:ext cx="3168352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 smtClean="0"/>
              <a:t>Nord Audomarois</a:t>
            </a: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err="1" smtClean="0"/>
              <a:t>Guines</a:t>
            </a: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Nielles les </a:t>
            </a:r>
            <a:r>
              <a:rPr lang="fr-FR" dirty="0" err="1" smtClean="0"/>
              <a:t>Bléquin</a:t>
            </a: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err="1" smtClean="0"/>
              <a:t>Doudeauville</a:t>
            </a:r>
            <a:r>
              <a:rPr lang="fr-FR" dirty="0" smtClean="0"/>
              <a:t>, </a:t>
            </a:r>
            <a:r>
              <a:rPr lang="fr-FR" dirty="0" err="1" smtClean="0"/>
              <a:t>Tingry</a:t>
            </a:r>
            <a:r>
              <a:rPr lang="fr-FR" dirty="0" smtClean="0"/>
              <a:t>, </a:t>
            </a:r>
            <a:r>
              <a:rPr lang="fr-FR" dirty="0" smtClean="0"/>
              <a:t>Samer, Carly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3059832" y="5018761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Co-construire les programmes d’actions 2017 :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Intégrer l’AB dans les diagnostics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Mise en place d’expérimentation 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Coordonner les actions avec les filières…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1367644" y="3002469"/>
            <a:ext cx="20522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/>
              <a:t>PNR</a:t>
            </a:r>
            <a:r>
              <a:rPr lang="fr-FR" sz="2800" dirty="0" smtClean="0"/>
              <a:t>  </a:t>
            </a:r>
          </a:p>
          <a:p>
            <a:r>
              <a:rPr lang="fr-FR" sz="2800" dirty="0" smtClean="0"/>
              <a:t>CA</a:t>
            </a:r>
          </a:p>
          <a:p>
            <a:r>
              <a:rPr lang="fr-FR" sz="2800" dirty="0" err="1" smtClean="0"/>
              <a:t>Gabnord</a:t>
            </a:r>
            <a:endParaRPr lang="fr-FR" sz="2800" dirty="0"/>
          </a:p>
        </p:txBody>
      </p:sp>
      <p:sp>
        <p:nvSpPr>
          <p:cNvPr id="13" name="Flèche courbée vers la droite 12"/>
          <p:cNvSpPr/>
          <p:nvPr/>
        </p:nvSpPr>
        <p:spPr>
          <a:xfrm>
            <a:off x="2213738" y="4797152"/>
            <a:ext cx="360039" cy="555169"/>
          </a:xfrm>
          <a:prstGeom prst="curvedRightArrow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06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08912" cy="93610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sz="3600" dirty="0" smtClean="0">
                <a:latin typeface="Arial Rounded MT Bold" pitchFamily="34" charset="0"/>
              </a:rPr>
              <a:t>Soutenir les démarches territoriales en faveur de l’AB</a:t>
            </a:r>
            <a:endParaRPr lang="fr-FR" sz="3600" dirty="0">
              <a:latin typeface="Arial Rounded MT Bold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44589" y="1944414"/>
            <a:ext cx="806489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B050"/>
                </a:solidFill>
              </a:rPr>
              <a:t>Favoriser l’utilisation de produits AB en restauration collective</a:t>
            </a:r>
            <a:endParaRPr lang="fr-FR" sz="2400" b="1" dirty="0">
              <a:solidFill>
                <a:srgbClr val="00B050"/>
              </a:solidFill>
            </a:endParaRPr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3131840" y="3395318"/>
            <a:ext cx="172819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5436096" y="3072152"/>
            <a:ext cx="316835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 smtClean="0"/>
              <a:t>2 communes</a:t>
            </a:r>
          </a:p>
          <a:p>
            <a:pPr marL="285750" indent="-285750">
              <a:buFontTx/>
              <a:buChar char="-"/>
            </a:pPr>
            <a:r>
              <a:rPr lang="fr-FR" dirty="0" err="1" smtClean="0"/>
              <a:t>EPCI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3059832" y="4620791"/>
            <a:ext cx="51125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 smtClean="0"/>
              <a:t>Détermination des besoins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Formation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Accompagnement de projets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Études opérationnelles</a:t>
            </a:r>
            <a:endParaRPr lang="fr-FR" dirty="0" smtClean="0"/>
          </a:p>
          <a:p>
            <a:pPr marL="285750" indent="-285750">
              <a:buFontTx/>
              <a:buChar char="-"/>
            </a:pP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367644" y="3002469"/>
            <a:ext cx="20522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/>
              <a:t>PNR</a:t>
            </a:r>
            <a:r>
              <a:rPr lang="fr-FR" sz="2800" dirty="0" smtClean="0"/>
              <a:t>  </a:t>
            </a:r>
          </a:p>
          <a:p>
            <a:r>
              <a:rPr lang="fr-FR" sz="2800" dirty="0" err="1" smtClean="0"/>
              <a:t>Aprobio</a:t>
            </a:r>
            <a:endParaRPr lang="fr-FR" sz="2800" dirty="0"/>
          </a:p>
        </p:txBody>
      </p:sp>
      <p:sp>
        <p:nvSpPr>
          <p:cNvPr id="8" name="Flèche courbée vers la droite 7"/>
          <p:cNvSpPr/>
          <p:nvPr/>
        </p:nvSpPr>
        <p:spPr>
          <a:xfrm>
            <a:off x="2555776" y="4479501"/>
            <a:ext cx="360039" cy="555169"/>
          </a:xfrm>
          <a:prstGeom prst="curvedRightArrow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51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08912" cy="93610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sz="3600" dirty="0" smtClean="0">
                <a:latin typeface="Arial Rounded MT Bold" pitchFamily="34" charset="0"/>
              </a:rPr>
              <a:t>Soutenir les démarches territoriales en faveur de l’AB</a:t>
            </a:r>
            <a:endParaRPr lang="fr-FR" sz="3600" dirty="0">
              <a:latin typeface="Arial Rounded MT Bold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95536" y="1970256"/>
            <a:ext cx="7848872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B050"/>
                </a:solidFill>
              </a:rPr>
              <a:t>Accompagner les démarches des collectivités en faveur de l’installation en AB (exploitation et magasins) et étudier les opportunités</a:t>
            </a:r>
            <a:endParaRPr lang="fr-FR" sz="2400" b="1" dirty="0">
              <a:solidFill>
                <a:srgbClr val="00B050"/>
              </a:solidFill>
            </a:endParaRPr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3167844" y="3933056"/>
            <a:ext cx="172819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5184068" y="3565464"/>
            <a:ext cx="316835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 smtClean="0"/>
              <a:t>Communes </a:t>
            </a:r>
          </a:p>
          <a:p>
            <a:pPr marL="285750" indent="-285750">
              <a:buFontTx/>
              <a:buChar char="-"/>
            </a:pPr>
            <a:r>
              <a:rPr lang="fr-FR" dirty="0" err="1" smtClean="0"/>
              <a:t>EPCI</a:t>
            </a:r>
            <a:endParaRPr lang="fr-FR" dirty="0" smtClean="0"/>
          </a:p>
        </p:txBody>
      </p:sp>
      <p:sp>
        <p:nvSpPr>
          <p:cNvPr id="6" name="ZoneTexte 5"/>
          <p:cNvSpPr txBox="1"/>
          <p:nvPr/>
        </p:nvSpPr>
        <p:spPr>
          <a:xfrm>
            <a:off x="2627784" y="4725144"/>
            <a:ext cx="51125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 smtClean="0"/>
              <a:t>Accompagnement des </a:t>
            </a:r>
            <a:r>
              <a:rPr lang="fr-FR" dirty="0" smtClean="0"/>
              <a:t>projets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Mise en relation</a:t>
            </a: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Sensibilisation 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Etudes </a:t>
            </a:r>
          </a:p>
          <a:p>
            <a:pPr marL="285750" indent="-285750">
              <a:buFontTx/>
              <a:buChar char="-"/>
            </a:pP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683568" y="3196133"/>
            <a:ext cx="24842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/>
              <a:t>PNR</a:t>
            </a:r>
            <a:r>
              <a:rPr lang="fr-FR" sz="2800" dirty="0" smtClean="0"/>
              <a:t>  </a:t>
            </a:r>
          </a:p>
          <a:p>
            <a:r>
              <a:rPr lang="fr-FR" sz="2800" dirty="0" smtClean="0"/>
              <a:t>Terre de Liens</a:t>
            </a:r>
          </a:p>
          <a:p>
            <a:r>
              <a:rPr lang="fr-FR" sz="2800" dirty="0" err="1" smtClean="0"/>
              <a:t>Safer</a:t>
            </a:r>
            <a:endParaRPr lang="fr-FR" sz="2800" dirty="0"/>
          </a:p>
        </p:txBody>
      </p:sp>
      <p:sp>
        <p:nvSpPr>
          <p:cNvPr id="8" name="Flèche courbée vers la droite 7"/>
          <p:cNvSpPr/>
          <p:nvPr/>
        </p:nvSpPr>
        <p:spPr>
          <a:xfrm>
            <a:off x="2234650" y="4447559"/>
            <a:ext cx="360039" cy="555169"/>
          </a:xfrm>
          <a:prstGeom prst="curvedRightArrow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68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08912" cy="93610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3600" dirty="0" smtClean="0">
                <a:latin typeface="Arial Rounded MT Bold" pitchFamily="34" charset="0"/>
              </a:rPr>
              <a:t>Communiquer </a:t>
            </a:r>
            <a:endParaRPr lang="fr-FR" sz="3600" dirty="0">
              <a:latin typeface="Arial Rounded MT Bold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115616" y="1609772"/>
            <a:ext cx="648072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00B050"/>
                </a:solidFill>
              </a:rPr>
              <a:t>Organiser un forum en Novembre 2016  </a:t>
            </a:r>
            <a:endParaRPr lang="fr-FR" sz="2400" b="1" dirty="0">
              <a:solidFill>
                <a:srgbClr val="00B050"/>
              </a:solidFill>
            </a:endParaRPr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2915816" y="3068960"/>
            <a:ext cx="172819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4788024" y="2708920"/>
            <a:ext cx="417646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 smtClean="0"/>
              <a:t>Faire le bilan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Construire un programme 2017 -2019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827584" y="2625967"/>
            <a:ext cx="2484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Tous les partenaires</a:t>
            </a:r>
            <a:endParaRPr lang="fr-FR" sz="2800" dirty="0"/>
          </a:p>
        </p:txBody>
      </p:sp>
      <p:sp>
        <p:nvSpPr>
          <p:cNvPr id="8" name="ZoneTexte 7"/>
          <p:cNvSpPr txBox="1"/>
          <p:nvPr/>
        </p:nvSpPr>
        <p:spPr>
          <a:xfrm>
            <a:off x="1259632" y="4436924"/>
            <a:ext cx="648072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00B050"/>
                </a:solidFill>
              </a:rPr>
              <a:t>Développer des outils de communication</a:t>
            </a:r>
            <a:endParaRPr lang="fr-FR" sz="2400" b="1" dirty="0">
              <a:solidFill>
                <a:srgbClr val="00B050"/>
              </a:solidFill>
            </a:endParaRPr>
          </a:p>
        </p:txBody>
      </p:sp>
      <p:sp>
        <p:nvSpPr>
          <p:cNvPr id="9" name="Flèche courbée vers la droite 8"/>
          <p:cNvSpPr/>
          <p:nvPr/>
        </p:nvSpPr>
        <p:spPr>
          <a:xfrm>
            <a:off x="2267744" y="5081297"/>
            <a:ext cx="360039" cy="555169"/>
          </a:xfrm>
          <a:prstGeom prst="curvedRightArrow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915816" y="5155274"/>
            <a:ext cx="51125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Travail d’un stagiaire sur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Stratégie de communication : publics cibles et territoire</a:t>
            </a: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Production d’outils de communication</a:t>
            </a:r>
            <a:endParaRPr lang="fr-FR" dirty="0" smtClean="0"/>
          </a:p>
          <a:p>
            <a:pPr marL="285750" indent="-285750">
              <a:buFontTx/>
              <a:buChar char="-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1103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11760" y="188640"/>
            <a:ext cx="4608512" cy="64807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3600" dirty="0" smtClean="0">
                <a:latin typeface="Arial Rounded MT Bold" pitchFamily="34" charset="0"/>
              </a:rPr>
              <a:t>PLAN D’ACTIONS</a:t>
            </a:r>
            <a:endParaRPr lang="fr-FR" sz="3600" dirty="0">
              <a:latin typeface="Arial Rounded MT Bold" pitchFamily="34" charset="0"/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5105579"/>
              </p:ext>
            </p:extLst>
          </p:nvPr>
        </p:nvGraphicFramePr>
        <p:xfrm>
          <a:off x="251520" y="980728"/>
          <a:ext cx="8712968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3973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08912" cy="93610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3600" dirty="0" smtClean="0">
                <a:latin typeface="Arial Rounded MT Bold" pitchFamily="34" charset="0"/>
              </a:rPr>
              <a:t>Échéances du projet</a:t>
            </a:r>
            <a:endParaRPr lang="fr-FR" sz="3600" dirty="0">
              <a:latin typeface="Arial Rounded MT Bold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39552" y="1700808"/>
            <a:ext cx="777686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Démarrage des actions en janvier 2016</a:t>
            </a:r>
          </a:p>
          <a:p>
            <a:r>
              <a:rPr lang="fr-FR" dirty="0"/>
              <a:t>	</a:t>
            </a:r>
            <a:r>
              <a:rPr lang="fr-FR" dirty="0" smtClean="0"/>
              <a:t>- Prise de contacts avec les agriculteurs et les partenaires par le Parc</a:t>
            </a:r>
          </a:p>
          <a:p>
            <a:r>
              <a:rPr lang="fr-FR" dirty="0"/>
              <a:t>	</a:t>
            </a:r>
            <a:r>
              <a:rPr lang="fr-FR" dirty="0" smtClean="0"/>
              <a:t>- Construction des grilles méthodologiques</a:t>
            </a:r>
          </a:p>
          <a:p>
            <a:r>
              <a:rPr lang="fr-FR" dirty="0"/>
              <a:t>	</a:t>
            </a:r>
            <a:r>
              <a:rPr lang="fr-FR" dirty="0" smtClean="0"/>
              <a:t>- Préparation des formations, outils de communication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Validation du projet à l’Agence de l’Eau en mai 2016</a:t>
            </a:r>
          </a:p>
          <a:p>
            <a:endParaRPr lang="fr-FR" dirty="0"/>
          </a:p>
          <a:p>
            <a:r>
              <a:rPr lang="fr-FR" dirty="0" smtClean="0"/>
              <a:t>Copil en Juin 2016</a:t>
            </a:r>
          </a:p>
          <a:p>
            <a:endParaRPr lang="fr-FR" dirty="0"/>
          </a:p>
          <a:p>
            <a:r>
              <a:rPr lang="fr-FR" dirty="0" smtClean="0"/>
              <a:t>Forum en novembre 2016</a:t>
            </a:r>
          </a:p>
          <a:p>
            <a:endParaRPr lang="fr-FR" dirty="0"/>
          </a:p>
          <a:p>
            <a:r>
              <a:rPr lang="fr-FR" dirty="0" smtClean="0"/>
              <a:t>Dépôt d’un projet triennal 2017/2019 en décembre 2016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1853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08912" cy="93610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3600" dirty="0" smtClean="0">
                <a:latin typeface="Arial Rounded MT Bold" pitchFamily="34" charset="0"/>
              </a:rPr>
              <a:t>Autres actions et perspectives </a:t>
            </a:r>
            <a:endParaRPr lang="fr-FR" sz="3600" dirty="0">
              <a:latin typeface="Arial Rounded MT Bold" pitchFamily="34" charset="0"/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323528" y="1556792"/>
            <a:ext cx="3528392" cy="5040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smtClean="0">
                <a:latin typeface="Arial Rounded MT Bold" pitchFamily="34" charset="0"/>
              </a:rPr>
              <a:t>Production et Filières</a:t>
            </a:r>
            <a:endParaRPr lang="fr-FR" sz="2400" dirty="0">
              <a:latin typeface="Arial Rounded MT Bold" pitchFamily="34" charset="0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323469" y="2636912"/>
            <a:ext cx="3528392" cy="5040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 smtClean="0">
                <a:latin typeface="Arial Rounded MT Bold" pitchFamily="34" charset="0"/>
              </a:rPr>
              <a:t>Favoriser le dialogue</a:t>
            </a:r>
            <a:endParaRPr lang="fr-FR" sz="2400" dirty="0">
              <a:latin typeface="Arial Rounded MT Bold" pitchFamily="34" charset="0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323469" y="4077072"/>
            <a:ext cx="3528392" cy="5040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 smtClean="0">
                <a:latin typeface="Arial Rounded MT Bold" pitchFamily="34" charset="0"/>
              </a:rPr>
              <a:t>Accompagnement des projets territoriaux</a:t>
            </a:r>
            <a:endParaRPr lang="fr-FR" sz="2400" dirty="0">
              <a:latin typeface="Arial Rounded MT Bold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139952" y="1556792"/>
            <a:ext cx="48965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 smtClean="0"/>
              <a:t>Suivi des exploitations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Aides à la reconversion, à l’investissement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Filières longues et </a:t>
            </a:r>
            <a:r>
              <a:rPr lang="fr-FR" dirty="0" smtClean="0"/>
              <a:t>GMS</a:t>
            </a:r>
          </a:p>
          <a:p>
            <a:pPr marL="285750" indent="-285750">
              <a:buFontTx/>
              <a:buChar char="-"/>
            </a:pP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Réaliser </a:t>
            </a:r>
            <a:r>
              <a:rPr lang="fr-FR" dirty="0" smtClean="0"/>
              <a:t>des actions en collectif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Restauration collective : sensibiliser les élus, mutualiser, travailler avec les distributeurs…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Eau : informer, travailler sur une </a:t>
            </a:r>
            <a:r>
              <a:rPr lang="fr-FR" dirty="0" err="1" smtClean="0"/>
              <a:t>SCIC</a:t>
            </a:r>
            <a:r>
              <a:rPr lang="fr-FR" dirty="0" smtClean="0"/>
              <a:t>, former les élus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Foncier : avoir une stratégie pour le développement de la bio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Consommateurs et habitants ( </a:t>
            </a:r>
            <a:r>
              <a:rPr lang="fr-FR" dirty="0" smtClean="0"/>
              <a:t>ambassadeurs du Parc ) </a:t>
            </a:r>
            <a:r>
              <a:rPr lang="fr-FR" dirty="0" smtClean="0"/>
              <a:t>: foncier, AB, etc… </a:t>
            </a:r>
          </a:p>
          <a:p>
            <a:pPr marL="285750" indent="-285750">
              <a:buFontTx/>
              <a:buChar char="-"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66969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600" dirty="0" smtClean="0"/>
              <a:t>Démarche de concertation pour le développement de l’agriculture biologique</a:t>
            </a:r>
            <a:endParaRPr lang="fr-FR" sz="3600" dirty="0"/>
          </a:p>
        </p:txBody>
      </p:sp>
      <p:sp>
        <p:nvSpPr>
          <p:cNvPr id="4" name="Flèche droite 3"/>
          <p:cNvSpPr/>
          <p:nvPr/>
        </p:nvSpPr>
        <p:spPr>
          <a:xfrm>
            <a:off x="395536" y="3212976"/>
            <a:ext cx="7488832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323528" y="1772816"/>
            <a:ext cx="1152128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12/12/14</a:t>
            </a:r>
          </a:p>
          <a:p>
            <a:r>
              <a:rPr lang="fr-FR" sz="1600" dirty="0" smtClean="0"/>
              <a:t>Mise en place du comité de pilotage</a:t>
            </a:r>
            <a:endParaRPr lang="fr-FR" sz="1600" dirty="0"/>
          </a:p>
        </p:txBody>
      </p:sp>
      <p:cxnSp>
        <p:nvCxnSpPr>
          <p:cNvPr id="7" name="Connecteur droit 6"/>
          <p:cNvCxnSpPr>
            <a:stCxn id="5" idx="2"/>
          </p:cNvCxnSpPr>
          <p:nvPr/>
        </p:nvCxnSpPr>
        <p:spPr>
          <a:xfrm>
            <a:off x="899592" y="3096255"/>
            <a:ext cx="0" cy="2607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1403648" y="3958497"/>
            <a:ext cx="1152128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6/02/15</a:t>
            </a:r>
          </a:p>
          <a:p>
            <a:r>
              <a:rPr lang="fr-FR" sz="1600" dirty="0" smtClean="0"/>
              <a:t>2</a:t>
            </a:r>
            <a:r>
              <a:rPr lang="fr-FR" sz="1600" baseline="30000" dirty="0" smtClean="0"/>
              <a:t>ième</a:t>
            </a:r>
            <a:r>
              <a:rPr lang="fr-FR" sz="1600" dirty="0" smtClean="0"/>
              <a:t> comité de pilotage</a:t>
            </a:r>
            <a:endParaRPr lang="fr-FR" sz="1600" dirty="0"/>
          </a:p>
        </p:txBody>
      </p:sp>
      <p:sp>
        <p:nvSpPr>
          <p:cNvPr id="9" name="ZoneTexte 8"/>
          <p:cNvSpPr txBox="1"/>
          <p:nvPr/>
        </p:nvSpPr>
        <p:spPr>
          <a:xfrm>
            <a:off x="2151388" y="1782182"/>
            <a:ext cx="1141971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17/04/15</a:t>
            </a:r>
          </a:p>
          <a:p>
            <a:r>
              <a:rPr lang="fr-FR" sz="1600" dirty="0" smtClean="0"/>
              <a:t>Groupe de </a:t>
            </a:r>
            <a:r>
              <a:rPr lang="fr-FR" sz="1600" dirty="0" smtClean="0"/>
              <a:t>travail : commercialisation</a:t>
            </a:r>
            <a:endParaRPr lang="fr-FR" sz="1600" dirty="0"/>
          </a:p>
        </p:txBody>
      </p:sp>
      <p:sp>
        <p:nvSpPr>
          <p:cNvPr id="10" name="ZoneTexte 9"/>
          <p:cNvSpPr txBox="1"/>
          <p:nvPr/>
        </p:nvSpPr>
        <p:spPr>
          <a:xfrm>
            <a:off x="3044678" y="3958497"/>
            <a:ext cx="1455313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22/05/15</a:t>
            </a:r>
            <a:endParaRPr lang="fr-FR" sz="1600" dirty="0"/>
          </a:p>
          <a:p>
            <a:r>
              <a:rPr lang="fr-FR" sz="1600" dirty="0"/>
              <a:t>Groupe de </a:t>
            </a:r>
            <a:r>
              <a:rPr lang="fr-FR" sz="1600" dirty="0" smtClean="0"/>
              <a:t>travail : réglementation</a:t>
            </a:r>
            <a:endParaRPr lang="fr-FR" sz="1600" dirty="0"/>
          </a:p>
        </p:txBody>
      </p:sp>
      <p:sp>
        <p:nvSpPr>
          <p:cNvPr id="11" name="ZoneTexte 10"/>
          <p:cNvSpPr txBox="1"/>
          <p:nvPr/>
        </p:nvSpPr>
        <p:spPr>
          <a:xfrm>
            <a:off x="3498466" y="1556792"/>
            <a:ext cx="1152128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29/05/15</a:t>
            </a:r>
            <a:endParaRPr lang="fr-FR" sz="1600" dirty="0"/>
          </a:p>
          <a:p>
            <a:r>
              <a:rPr lang="fr-FR" sz="1600" dirty="0"/>
              <a:t>Groupe de </a:t>
            </a:r>
            <a:r>
              <a:rPr lang="fr-FR" sz="1600" dirty="0" smtClean="0"/>
              <a:t>travail : production</a:t>
            </a:r>
            <a:endParaRPr lang="fr-FR" sz="1600" dirty="0"/>
          </a:p>
        </p:txBody>
      </p:sp>
      <p:sp>
        <p:nvSpPr>
          <p:cNvPr id="12" name="ZoneTexte 11"/>
          <p:cNvSpPr txBox="1"/>
          <p:nvPr/>
        </p:nvSpPr>
        <p:spPr>
          <a:xfrm>
            <a:off x="5868144" y="3833753"/>
            <a:ext cx="2016224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Concertation avec les partenaires</a:t>
            </a:r>
            <a:endParaRPr lang="fr-FR" sz="1600" dirty="0"/>
          </a:p>
        </p:txBody>
      </p:sp>
      <p:sp>
        <p:nvSpPr>
          <p:cNvPr id="13" name="ZoneTexte 12"/>
          <p:cNvSpPr txBox="1"/>
          <p:nvPr/>
        </p:nvSpPr>
        <p:spPr>
          <a:xfrm>
            <a:off x="7962367" y="2691961"/>
            <a:ext cx="1152128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27/11/15</a:t>
            </a:r>
          </a:p>
          <a:p>
            <a:r>
              <a:rPr lang="fr-FR" sz="1600" dirty="0" smtClean="0"/>
              <a:t>3</a:t>
            </a:r>
            <a:r>
              <a:rPr lang="fr-FR" sz="1600" baseline="30000" dirty="0" smtClean="0"/>
              <a:t>ième</a:t>
            </a:r>
            <a:r>
              <a:rPr lang="fr-FR" sz="1600" dirty="0" smtClean="0"/>
              <a:t> comité de pilotage</a:t>
            </a:r>
            <a:endParaRPr lang="fr-FR" sz="1600" dirty="0"/>
          </a:p>
        </p:txBody>
      </p:sp>
      <p:sp>
        <p:nvSpPr>
          <p:cNvPr id="14" name="ZoneTexte 13"/>
          <p:cNvSpPr txBox="1"/>
          <p:nvPr/>
        </p:nvSpPr>
        <p:spPr>
          <a:xfrm>
            <a:off x="4865412" y="1559694"/>
            <a:ext cx="1650804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3/07/15</a:t>
            </a:r>
            <a:endParaRPr lang="fr-FR" sz="1600" dirty="0"/>
          </a:p>
          <a:p>
            <a:r>
              <a:rPr lang="fr-FR" sz="1600" dirty="0"/>
              <a:t>Groupe de </a:t>
            </a:r>
            <a:r>
              <a:rPr lang="fr-FR" sz="1600" dirty="0" smtClean="0"/>
              <a:t>travail : politiques locales</a:t>
            </a:r>
            <a:endParaRPr lang="fr-FR" sz="1600" dirty="0"/>
          </a:p>
        </p:txBody>
      </p:sp>
      <p:cxnSp>
        <p:nvCxnSpPr>
          <p:cNvPr id="15" name="Connecteur droit 14"/>
          <p:cNvCxnSpPr>
            <a:endCxn id="10" idx="0"/>
          </p:cNvCxnSpPr>
          <p:nvPr/>
        </p:nvCxnSpPr>
        <p:spPr>
          <a:xfrm>
            <a:off x="3638091" y="3586663"/>
            <a:ext cx="134244" cy="3718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>
            <a:endCxn id="8" idx="0"/>
          </p:cNvCxnSpPr>
          <p:nvPr/>
        </p:nvCxnSpPr>
        <p:spPr>
          <a:xfrm>
            <a:off x="1979712" y="3586663"/>
            <a:ext cx="0" cy="3718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>
            <a:stCxn id="9" idx="2"/>
          </p:cNvCxnSpPr>
          <p:nvPr/>
        </p:nvCxnSpPr>
        <p:spPr>
          <a:xfrm flipH="1">
            <a:off x="2717298" y="3105621"/>
            <a:ext cx="5076" cy="1915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4074530" y="2669720"/>
            <a:ext cx="0" cy="6839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5421608" y="2613179"/>
            <a:ext cx="0" cy="6839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457200" y="5445224"/>
            <a:ext cx="8435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50 personnes </a:t>
            </a:r>
            <a:r>
              <a:rPr lang="fr-FR" dirty="0" smtClean="0"/>
              <a:t>ont participé à la </a:t>
            </a:r>
            <a:r>
              <a:rPr lang="fr-FR" dirty="0" smtClean="0"/>
              <a:t>démarche : élus, agriculteurs, entreprises, techniciens…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1866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-7199" y="868327"/>
            <a:ext cx="9133888" cy="40011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</a:rPr>
              <a:t>Quel est le potentiel de développement de la production bio ? </a:t>
            </a:r>
            <a:r>
              <a:rPr lang="fr-FR" sz="2000" b="1" dirty="0" smtClean="0">
                <a:solidFill>
                  <a:srgbClr val="00B050"/>
                </a:solidFill>
              </a:rPr>
              <a:t>         </a:t>
            </a:r>
            <a:r>
              <a:rPr lang="fr-FR" sz="2000" b="1" dirty="0" smtClean="0">
                <a:solidFill>
                  <a:schemeClr val="bg1"/>
                </a:solidFill>
              </a:rPr>
              <a:t> 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0" y="188640"/>
            <a:ext cx="9133888" cy="52322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/>
              <a:t>Diagnostic du territoire – L’AB en </a:t>
            </a:r>
            <a:r>
              <a:rPr lang="fr-FR" sz="2800" b="1" dirty="0" smtClean="0"/>
              <a:t>PNR CMO</a:t>
            </a:r>
            <a:endParaRPr lang="fr-FR" sz="2800" b="1" dirty="0"/>
          </a:p>
        </p:txBody>
      </p:sp>
      <p:sp>
        <p:nvSpPr>
          <p:cNvPr id="2" name="Rectangle 1"/>
          <p:cNvSpPr/>
          <p:nvPr/>
        </p:nvSpPr>
        <p:spPr>
          <a:xfrm>
            <a:off x="323528" y="1484784"/>
            <a:ext cx="820891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► Quelques données</a:t>
            </a:r>
            <a:endParaRPr lang="fr-FR" dirty="0"/>
          </a:p>
          <a:p>
            <a:r>
              <a:rPr lang="fr-FR" dirty="0"/>
              <a:t> </a:t>
            </a:r>
          </a:p>
          <a:p>
            <a:pPr marL="285750" indent="-285750" algn="just">
              <a:buFontTx/>
              <a:buChar char="-"/>
            </a:pPr>
            <a:r>
              <a:rPr lang="fr-FR" dirty="0" smtClean="0"/>
              <a:t>Le </a:t>
            </a:r>
            <a:r>
              <a:rPr lang="fr-FR" dirty="0"/>
              <a:t>territoire du Parc comprend </a:t>
            </a:r>
            <a:r>
              <a:rPr lang="fr-FR" b="1" dirty="0"/>
              <a:t>565 élevages laitiers</a:t>
            </a:r>
            <a:r>
              <a:rPr lang="fr-FR" dirty="0"/>
              <a:t>, de 45 vaches en moyenne. </a:t>
            </a:r>
            <a:r>
              <a:rPr lang="fr-FR" dirty="0" smtClean="0"/>
              <a:t>175 </a:t>
            </a:r>
            <a:r>
              <a:rPr lang="fr-FR" dirty="0"/>
              <a:t>millions de litres de lait, ce qui représente </a:t>
            </a:r>
            <a:r>
              <a:rPr lang="fr-FR" b="1" dirty="0"/>
              <a:t>14% de la production régionale.</a:t>
            </a:r>
            <a:endParaRPr lang="fr-FR" dirty="0"/>
          </a:p>
          <a:p>
            <a:pPr algn="just"/>
            <a:r>
              <a:rPr lang="fr-FR" dirty="0"/>
              <a:t> </a:t>
            </a:r>
          </a:p>
          <a:p>
            <a:pPr marL="285750" indent="-285750" algn="just">
              <a:buFontTx/>
              <a:buChar char="-"/>
            </a:pPr>
            <a:r>
              <a:rPr lang="fr-FR" dirty="0" smtClean="0"/>
              <a:t>On </a:t>
            </a:r>
            <a:r>
              <a:rPr lang="fr-FR" dirty="0"/>
              <a:t>compte </a:t>
            </a:r>
            <a:r>
              <a:rPr lang="fr-FR" b="1" dirty="0"/>
              <a:t>24.000 hectares de prairies permanentes</a:t>
            </a:r>
            <a:r>
              <a:rPr lang="fr-FR" dirty="0"/>
              <a:t>, et 9.500 hectares de maïs. Q</a:t>
            </a:r>
            <a:r>
              <a:rPr lang="fr-FR" dirty="0" smtClean="0"/>
              <a:t>uelques </a:t>
            </a:r>
            <a:r>
              <a:rPr lang="fr-FR" dirty="0"/>
              <a:t>exploitations sont en système exclusivement herbager. </a:t>
            </a:r>
            <a:endParaRPr lang="fr-FR" dirty="0" smtClean="0"/>
          </a:p>
          <a:p>
            <a:pPr algn="just"/>
            <a:endParaRPr lang="fr-FR" dirty="0"/>
          </a:p>
          <a:p>
            <a:pPr marL="285750" indent="-285750" algn="just">
              <a:buFontTx/>
              <a:buChar char="-"/>
            </a:pPr>
            <a:r>
              <a:rPr lang="fr-FR" dirty="0" smtClean="0"/>
              <a:t>On </a:t>
            </a:r>
            <a:r>
              <a:rPr lang="fr-FR" dirty="0"/>
              <a:t>dénombre </a:t>
            </a:r>
            <a:r>
              <a:rPr lang="fr-FR" b="1" dirty="0"/>
              <a:t>32 CUMA</a:t>
            </a:r>
            <a:r>
              <a:rPr lang="fr-FR" dirty="0"/>
              <a:t> (Coopératives d’utilisation du matériel agricole) et </a:t>
            </a:r>
            <a:r>
              <a:rPr lang="fr-FR" b="1" dirty="0"/>
              <a:t>2 GEDA</a:t>
            </a:r>
            <a:r>
              <a:rPr lang="fr-FR" dirty="0"/>
              <a:t> (Groupes d’études et de développement agricole</a:t>
            </a:r>
            <a:r>
              <a:rPr lang="fr-FR" dirty="0" smtClean="0"/>
              <a:t>).</a:t>
            </a:r>
          </a:p>
          <a:p>
            <a:pPr algn="just"/>
            <a:r>
              <a:rPr lang="fr-FR" dirty="0"/>
              <a:t> </a:t>
            </a:r>
          </a:p>
          <a:p>
            <a:pPr marL="285750" indent="-285750" algn="just">
              <a:buFontTx/>
              <a:buChar char="-"/>
            </a:pPr>
            <a:r>
              <a:rPr lang="fr-FR" dirty="0" smtClean="0"/>
              <a:t>En </a:t>
            </a:r>
            <a:r>
              <a:rPr lang="fr-FR" dirty="0"/>
              <a:t>2014, </a:t>
            </a:r>
            <a:r>
              <a:rPr lang="fr-FR" b="1" dirty="0"/>
              <a:t>21 exploitations sont engagées en MAEC</a:t>
            </a:r>
            <a:r>
              <a:rPr lang="fr-FR" dirty="0"/>
              <a:t> (Mesures agro-environnementales et climatiques). Pour l’année 2015, 29 dossiers MAEC ont été déposés à l’échelle du Parc</a:t>
            </a:r>
            <a:r>
              <a:rPr lang="fr-FR" dirty="0" smtClean="0"/>
              <a:t>.</a:t>
            </a:r>
          </a:p>
          <a:p>
            <a:pPr algn="just"/>
            <a:endParaRPr lang="fr-FR" dirty="0"/>
          </a:p>
          <a:p>
            <a:pPr marL="285750" indent="-285750" algn="just">
              <a:buFontTx/>
              <a:buChar char="-"/>
            </a:pPr>
            <a:r>
              <a:rPr lang="fr-FR" dirty="0" smtClean="0"/>
              <a:t>La </a:t>
            </a:r>
            <a:r>
              <a:rPr lang="fr-FR" b="1" dirty="0"/>
              <a:t>pression foncière est forte</a:t>
            </a:r>
            <a:r>
              <a:rPr lang="fr-FR" dirty="0"/>
              <a:t> sur le territoire. P</a:t>
            </a:r>
            <a:r>
              <a:rPr lang="fr-FR" dirty="0" smtClean="0"/>
              <a:t>erte </a:t>
            </a:r>
            <a:r>
              <a:rPr lang="fr-FR" dirty="0"/>
              <a:t>de 150 hectares de surfaces agricoles par an </a:t>
            </a:r>
            <a:r>
              <a:rPr lang="fr-FR" dirty="0" smtClean="0"/>
              <a:t>entre </a:t>
            </a:r>
            <a:r>
              <a:rPr lang="fr-FR" dirty="0"/>
              <a:t>2009 et 2012. C</a:t>
            </a:r>
            <a:r>
              <a:rPr lang="fr-FR" dirty="0" smtClean="0"/>
              <a:t>oût important de </a:t>
            </a:r>
            <a:r>
              <a:rPr lang="fr-FR" dirty="0"/>
              <a:t>reprise des </a:t>
            </a:r>
            <a:r>
              <a:rPr lang="fr-FR" dirty="0" smtClean="0"/>
              <a:t>terres.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992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-7199" y="868327"/>
            <a:ext cx="9133888" cy="40011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</a:rPr>
              <a:t>Quel est le potentiel de développement de la production bio ? </a:t>
            </a:r>
            <a:r>
              <a:rPr lang="fr-FR" sz="2000" b="1" dirty="0" smtClean="0">
                <a:solidFill>
                  <a:srgbClr val="00B050"/>
                </a:solidFill>
              </a:rPr>
              <a:t>         </a:t>
            </a:r>
            <a:r>
              <a:rPr lang="fr-FR" sz="2000" b="1" dirty="0" smtClean="0">
                <a:solidFill>
                  <a:schemeClr val="bg1"/>
                </a:solidFill>
              </a:rPr>
              <a:t> 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0" y="188640"/>
            <a:ext cx="9133888" cy="52322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/>
              <a:t>Diagnostic du territoire – L’AB en </a:t>
            </a:r>
            <a:r>
              <a:rPr lang="fr-FR" sz="2800" b="1" dirty="0" smtClean="0"/>
              <a:t>PNR CMO</a:t>
            </a:r>
            <a:endParaRPr lang="fr-FR" sz="2800" b="1" dirty="0"/>
          </a:p>
        </p:txBody>
      </p:sp>
      <p:sp>
        <p:nvSpPr>
          <p:cNvPr id="2" name="Rectangle 1"/>
          <p:cNvSpPr/>
          <p:nvPr/>
        </p:nvSpPr>
        <p:spPr>
          <a:xfrm>
            <a:off x="434047" y="1556792"/>
            <a:ext cx="82089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b="1" dirty="0"/>
              <a:t>► Qu’en est-il de la bio aujourd’hui ?</a:t>
            </a:r>
            <a:endParaRPr lang="fr-FR" dirty="0"/>
          </a:p>
          <a:p>
            <a:pPr algn="just"/>
            <a:r>
              <a:rPr lang="fr-FR" dirty="0"/>
              <a:t> </a:t>
            </a:r>
          </a:p>
          <a:p>
            <a:pPr marL="285750" indent="-285750" algn="just">
              <a:buFontTx/>
              <a:buChar char="-"/>
            </a:pPr>
            <a:r>
              <a:rPr lang="fr-FR" dirty="0" smtClean="0"/>
              <a:t>Le </a:t>
            </a:r>
            <a:r>
              <a:rPr lang="fr-FR" dirty="0"/>
              <a:t>Parc comprend </a:t>
            </a:r>
            <a:r>
              <a:rPr lang="fr-FR" b="1" dirty="0"/>
              <a:t>21 agriculteurs biologiques</a:t>
            </a:r>
            <a:r>
              <a:rPr lang="fr-FR" dirty="0"/>
              <a:t>, pour une surface totale de </a:t>
            </a:r>
            <a:r>
              <a:rPr lang="fr-FR" b="1" dirty="0"/>
              <a:t>657 hectares</a:t>
            </a:r>
            <a:r>
              <a:rPr lang="fr-FR" dirty="0"/>
              <a:t> (0,8% de la surface agricole). Parmi ceux-ci, on dénombre 5 éleveurs laitiers, produisant </a:t>
            </a:r>
            <a:r>
              <a:rPr lang="fr-FR" b="1" dirty="0"/>
              <a:t>1,5 million de litres de lait bio</a:t>
            </a:r>
            <a:r>
              <a:rPr lang="fr-FR" dirty="0"/>
              <a:t> chaque année. La superficie en maraîchage est de </a:t>
            </a:r>
            <a:r>
              <a:rPr lang="fr-FR" dirty="0" smtClean="0"/>
              <a:t>26 </a:t>
            </a:r>
            <a:r>
              <a:rPr lang="fr-FR" dirty="0"/>
              <a:t>hectares pour 9 exploitations</a:t>
            </a:r>
            <a:r>
              <a:rPr lang="fr-FR" dirty="0" smtClean="0"/>
              <a:t>.</a:t>
            </a:r>
          </a:p>
          <a:p>
            <a:pPr algn="just"/>
            <a:endParaRPr lang="fr-FR" dirty="0" smtClean="0"/>
          </a:p>
          <a:p>
            <a:pPr algn="just"/>
            <a:endParaRPr lang="fr-FR" dirty="0"/>
          </a:p>
          <a:p>
            <a:pPr marL="285750" indent="-285750" algn="just">
              <a:buFontTx/>
              <a:buChar char="-"/>
            </a:pPr>
            <a:r>
              <a:rPr lang="fr-FR" b="1" dirty="0" smtClean="0"/>
              <a:t>Des </a:t>
            </a:r>
            <a:r>
              <a:rPr lang="fr-FR" b="1" dirty="0"/>
              <a:t>organismes de conseil sont présents</a:t>
            </a:r>
            <a:r>
              <a:rPr lang="fr-FR" dirty="0"/>
              <a:t> pour accompagner les producteurs bios et ceux qui souhaitent s’engager en conversion. </a:t>
            </a:r>
            <a:endParaRPr lang="fr-FR" dirty="0" smtClean="0"/>
          </a:p>
          <a:p>
            <a:pPr marL="742950" lvl="1" indent="-285750" algn="just">
              <a:buFontTx/>
              <a:buChar char="-"/>
            </a:pPr>
            <a:r>
              <a:rPr lang="fr-FR" b="1" dirty="0"/>
              <a:t>3 salariés de la Chambre d’Agriculture</a:t>
            </a:r>
            <a:r>
              <a:rPr lang="fr-FR" dirty="0"/>
              <a:t> travaillent sur l’élevage, les grandes cultures et le maraîchage. Un salarié de la Chambre d’Agriculture basé à Desvres travaille à mi-temps sur l’accompagnement des éleveurs </a:t>
            </a:r>
            <a:r>
              <a:rPr lang="fr-FR" dirty="0" smtClean="0"/>
              <a:t>biologiques</a:t>
            </a:r>
          </a:p>
          <a:p>
            <a:pPr marL="742950" lvl="1" indent="-285750" algn="just">
              <a:buFontTx/>
              <a:buChar char="-"/>
            </a:pPr>
            <a:r>
              <a:rPr lang="fr-FR" b="1" dirty="0" smtClean="0"/>
              <a:t>4 </a:t>
            </a:r>
            <a:r>
              <a:rPr lang="fr-FR" b="1" dirty="0"/>
              <a:t>salariés du GABNOR</a:t>
            </a:r>
            <a:r>
              <a:rPr lang="fr-FR" dirty="0"/>
              <a:t> sont spécialisés en élevage, grandes cultures, arboriculture et </a:t>
            </a:r>
            <a:r>
              <a:rPr lang="fr-FR" dirty="0" smtClean="0"/>
              <a:t>maraîchage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1521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-7199" y="868327"/>
            <a:ext cx="9133888" cy="40011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</a:rPr>
              <a:t>Quel est le potentiel de développement de la production bio ? </a:t>
            </a:r>
            <a:r>
              <a:rPr lang="fr-FR" sz="2000" b="1" dirty="0" smtClean="0">
                <a:solidFill>
                  <a:srgbClr val="00B050"/>
                </a:solidFill>
              </a:rPr>
              <a:t>         </a:t>
            </a:r>
            <a:r>
              <a:rPr lang="fr-FR" sz="2000" b="1" dirty="0" smtClean="0">
                <a:solidFill>
                  <a:schemeClr val="bg1"/>
                </a:solidFill>
              </a:rPr>
              <a:t> </a:t>
            </a:r>
            <a:endParaRPr lang="fr-FR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/>
          </p:nvPr>
        </p:nvGraphicFramePr>
        <p:xfrm>
          <a:off x="395536" y="1556792"/>
          <a:ext cx="8208912" cy="34106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71361"/>
                <a:gridCol w="6537551"/>
              </a:tblGrid>
              <a:tr h="17281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ysClr val="windowText" lastClr="000000"/>
                          </a:solidFill>
                          <a:effectLst/>
                        </a:rPr>
                        <a:t>Atouts du territoire</a:t>
                      </a:r>
                      <a:endParaRPr lang="fr-FR" sz="160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- Le territoire</a:t>
                      </a:r>
                      <a:r>
                        <a:rPr lang="fr-FR" sz="1600" b="0" baseline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 est un bassin laitier d’envergure</a:t>
                      </a:r>
                      <a:endParaRPr lang="fr-FR" sz="1600" b="0" dirty="0" smtClean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- Il existe déjà des producteurs bios sur le territoire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 - Dimension et</a:t>
                      </a:r>
                      <a:r>
                        <a:rPr lang="fr-FR" sz="1600" b="0" baseline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 systèmes de production des fermes se prêtent bien à l’AB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0" baseline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- On observe des dynamiques collectives et d’évolution des pratiques</a:t>
                      </a:r>
                      <a:endParaRPr lang="fr-FR" sz="1600" b="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- Les aides à l’agriculture biologique</a:t>
                      </a:r>
                      <a:r>
                        <a:rPr lang="fr-FR" sz="1600" b="0" baseline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 ont été augmentées</a:t>
                      </a:r>
                      <a:endParaRPr lang="fr-FR" sz="1600" b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586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ysClr val="windowText" lastClr="000000"/>
                          </a:solidFill>
                          <a:effectLst/>
                        </a:rPr>
                        <a:t>Limites et freins potentiels</a:t>
                      </a:r>
                      <a:endParaRPr lang="fr-FR" sz="160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fr-FR" sz="1600" b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Les pratiques agricoles</a:t>
                      </a:r>
                      <a:r>
                        <a:rPr lang="fr-FR" sz="1600" b="0" baseline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 sont généralement assez intensives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fr-FR" sz="1600" b="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Il y a relativement peu de producteurs bio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600" b="0" kern="12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La relative méconnaissance du cahier des charges et des débouchés en AB freine l’intérêt des producteurs du territoire pour l’agriculture biologique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600" b="0" kern="12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La pression foncière est forte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fr-FR" sz="1600" b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467544" y="5346880"/>
            <a:ext cx="7992888" cy="92333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b="1" dirty="0" smtClean="0"/>
              <a:t>→ </a:t>
            </a:r>
            <a:r>
              <a:rPr lang="fr-FR" dirty="0" smtClean="0"/>
              <a:t>Dans quelle mesure l’agriculture biologique peut-elle être une opportunité pour certains producteurs du Parc ?</a:t>
            </a:r>
          </a:p>
          <a:p>
            <a:pPr algn="just"/>
            <a:r>
              <a:rPr lang="fr-FR" b="1" dirty="0" smtClean="0"/>
              <a:t>→ </a:t>
            </a:r>
            <a:r>
              <a:rPr lang="fr-FR" dirty="0" smtClean="0"/>
              <a:t>Comment pouvons nous informer et sensibiliser à l’agriculture biologique ?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0" y="188640"/>
            <a:ext cx="9133888" cy="52322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/>
              <a:t>Diagnostic du territoire – L’AB en </a:t>
            </a:r>
            <a:r>
              <a:rPr lang="fr-FR" sz="2800" b="1" dirty="0" smtClean="0"/>
              <a:t>PNR CMO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305577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0" y="909785"/>
            <a:ext cx="9133888" cy="70788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</a:rPr>
              <a:t>Quel potentiel de développement de la consommation et de la commercialisation des productions bio ?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0" y="188640"/>
            <a:ext cx="9133888" cy="52322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/>
              <a:t>Diagnostic du territoire – L’AB en </a:t>
            </a:r>
            <a:r>
              <a:rPr lang="fr-FR" sz="2800" b="1" dirty="0" smtClean="0"/>
              <a:t>PNR CMO</a:t>
            </a:r>
            <a:endParaRPr lang="fr-FR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467544" y="1844824"/>
            <a:ext cx="799288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► Quelques données</a:t>
            </a:r>
            <a:endParaRPr lang="fr-FR" dirty="0"/>
          </a:p>
          <a:p>
            <a:r>
              <a:rPr lang="fr-FR" b="1" dirty="0"/>
              <a:t> </a:t>
            </a: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smtClean="0"/>
              <a:t>Le </a:t>
            </a:r>
            <a:r>
              <a:rPr lang="fr-FR" dirty="0"/>
              <a:t>Parc représente </a:t>
            </a:r>
            <a:r>
              <a:rPr lang="fr-FR" b="1" dirty="0"/>
              <a:t>un bassin de consommation </a:t>
            </a:r>
            <a:r>
              <a:rPr lang="fr-FR" b="1" dirty="0" smtClean="0"/>
              <a:t>conséquent</a:t>
            </a:r>
            <a:r>
              <a:rPr lang="fr-FR" dirty="0"/>
              <a:t> </a:t>
            </a:r>
            <a:r>
              <a:rPr lang="fr-FR" dirty="0" smtClean="0"/>
              <a:t>(200 000 habitants directs et à proximité).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smtClean="0"/>
              <a:t>A l’échelle nationale, la </a:t>
            </a:r>
            <a:r>
              <a:rPr lang="fr-FR" dirty="0"/>
              <a:t>consommation de produits bio </a:t>
            </a:r>
            <a:r>
              <a:rPr lang="fr-FR" dirty="0" smtClean="0"/>
              <a:t>a </a:t>
            </a:r>
            <a:r>
              <a:rPr lang="fr-FR" b="1" dirty="0"/>
              <a:t>progressé </a:t>
            </a:r>
            <a:r>
              <a:rPr lang="fr-FR" b="1" dirty="0" smtClean="0"/>
              <a:t>de 6,6 </a:t>
            </a:r>
            <a:r>
              <a:rPr lang="fr-FR" b="1" dirty="0"/>
              <a:t>% </a:t>
            </a:r>
            <a:r>
              <a:rPr lang="fr-FR" dirty="0"/>
              <a:t>en 2014.</a:t>
            </a:r>
          </a:p>
          <a:p>
            <a:r>
              <a:rPr lang="fr-FR" b="1" dirty="0"/>
              <a:t> </a:t>
            </a:r>
            <a:endParaRPr lang="fr-FR" dirty="0"/>
          </a:p>
          <a:p>
            <a:r>
              <a:rPr lang="fr-FR" dirty="0"/>
              <a:t>- On dénombre </a:t>
            </a:r>
            <a:r>
              <a:rPr lang="fr-FR" b="1" dirty="0"/>
              <a:t>80 points de vente directe </a:t>
            </a:r>
            <a:r>
              <a:rPr lang="fr-FR" dirty="0"/>
              <a:t>« réguliers », dont 4 en bio.</a:t>
            </a:r>
          </a:p>
          <a:p>
            <a:r>
              <a:rPr lang="fr-FR" dirty="0"/>
              <a:t>   </a:t>
            </a:r>
          </a:p>
          <a:p>
            <a:r>
              <a:rPr lang="fr-FR" b="1" dirty="0"/>
              <a:t>► Qu’en est-il de la bio aujourd’hui ?</a:t>
            </a:r>
            <a:endParaRPr lang="fr-FR" dirty="0"/>
          </a:p>
          <a:p>
            <a:r>
              <a:rPr lang="fr-FR" dirty="0"/>
              <a:t> </a:t>
            </a:r>
          </a:p>
          <a:p>
            <a:r>
              <a:rPr lang="fr-FR" dirty="0"/>
              <a:t>- 3 collèges et 2 lycées s’approvisionnent régulièrement en produits biologiques, et 1 lycée de façon occasionnelle.</a:t>
            </a:r>
          </a:p>
          <a:p>
            <a:r>
              <a:rPr lang="fr-FR" dirty="0"/>
              <a:t> </a:t>
            </a:r>
          </a:p>
          <a:p>
            <a:r>
              <a:rPr lang="fr-FR" dirty="0"/>
              <a:t> - Le territoire comprend 2 </a:t>
            </a:r>
            <a:r>
              <a:rPr lang="fr-FR" dirty="0" err="1" smtClean="0"/>
              <a:t>Biocoops</a:t>
            </a:r>
            <a:r>
              <a:rPr lang="fr-FR" dirty="0" smtClean="0"/>
              <a:t>, 4 </a:t>
            </a:r>
            <a:r>
              <a:rPr lang="fr-FR" dirty="0"/>
              <a:t>magasins spécialisés </a:t>
            </a:r>
            <a:r>
              <a:rPr lang="fr-FR" dirty="0" smtClean="0"/>
              <a:t>bio, un </a:t>
            </a:r>
            <a:r>
              <a:rPr lang="fr-FR" dirty="0"/>
              <a:t>point de vente collectif </a:t>
            </a:r>
            <a:r>
              <a:rPr lang="fr-FR" dirty="0" smtClean="0"/>
              <a:t>et </a:t>
            </a:r>
            <a:r>
              <a:rPr lang="fr-FR" dirty="0"/>
              <a:t>une « Ruche qui dit oui » avec des produits </a:t>
            </a:r>
            <a:r>
              <a:rPr lang="fr-FR" dirty="0" smtClean="0"/>
              <a:t>bios.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2671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/>
          </p:nvPr>
        </p:nvGraphicFramePr>
        <p:xfrm>
          <a:off x="390480" y="1988840"/>
          <a:ext cx="8352928" cy="36454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9232"/>
                <a:gridCol w="6763696"/>
              </a:tblGrid>
              <a:tr h="1800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chemeClr val="tx1"/>
                          </a:solidFill>
                          <a:effectLst/>
                        </a:rPr>
                        <a:t>Atouts du territoire</a:t>
                      </a:r>
                      <a:endParaRPr lang="fr-FR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fr-FR" sz="1600" b="0" dirty="0" smtClean="0">
                          <a:solidFill>
                            <a:schemeClr val="tx1"/>
                          </a:solidFill>
                          <a:effectLst/>
                        </a:rPr>
                        <a:t>Le</a:t>
                      </a:r>
                      <a:r>
                        <a:rPr lang="fr-FR" sz="16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territoire représente un bassin de consommation important</a:t>
                      </a:r>
                      <a:endParaRPr lang="fr-FR" sz="16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fr-FR" sz="1600" b="0" dirty="0" smtClean="0">
                          <a:solidFill>
                            <a:schemeClr val="tx1"/>
                          </a:solidFill>
                          <a:effectLst/>
                        </a:rPr>
                        <a:t>les </a:t>
                      </a:r>
                      <a:r>
                        <a:rPr lang="fr-FR" sz="1600" b="0" dirty="0">
                          <a:solidFill>
                            <a:schemeClr val="tx1"/>
                          </a:solidFill>
                          <a:effectLst/>
                        </a:rPr>
                        <a:t>opérateurs économiques sont présents en région pour collecter la production des agriculteurs qui souhaiteraient passer en </a:t>
                      </a:r>
                      <a:r>
                        <a:rPr lang="fr-FR" sz="1600" b="0" dirty="0" smtClean="0">
                          <a:solidFill>
                            <a:schemeClr val="tx1"/>
                          </a:solidFill>
                          <a:effectLst/>
                        </a:rPr>
                        <a:t>bio, et cela pour toutes productions (lait, viande, fruits et légumes, céréales…)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fr-FR" sz="1600" b="0" dirty="0" smtClean="0">
                          <a:solidFill>
                            <a:schemeClr val="tx1"/>
                          </a:solidFill>
                          <a:effectLst/>
                        </a:rPr>
                        <a:t>Les coopératives laitières souhaitent augmenter localement leur approvisionnement</a:t>
                      </a:r>
                      <a:r>
                        <a:rPr lang="fr-FR" sz="16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en lait bio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fr-FR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 structures de transformation biologiques existent à proximité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fr-FR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</a:t>
                      </a:r>
                      <a:r>
                        <a:rPr lang="fr-FR" sz="16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potentiel de débouchés en restauration collective est élevé</a:t>
                      </a:r>
                      <a:endParaRPr lang="fr-FR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749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chemeClr val="tx1"/>
                          </a:solidFill>
                          <a:effectLst/>
                        </a:rPr>
                        <a:t>Limites et freins potentiels</a:t>
                      </a:r>
                      <a:endParaRPr lang="fr-FR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fr-FR" sz="1600" b="0" dirty="0" smtClean="0">
                          <a:solidFill>
                            <a:schemeClr val="tx1"/>
                          </a:solidFill>
                          <a:effectLst/>
                        </a:rPr>
                        <a:t>Les points de vente de produits biologiques</a:t>
                      </a:r>
                      <a:r>
                        <a:rPr lang="fr-FR" sz="16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existent mais sont peu nombreux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fr-FR" sz="1600" b="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Difficultés d’approvisionnement de la restauration collective en bio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fr-FR" sz="1600" b="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Il y a un manque de connaissance des acteurs des filières bio par le agriculteurs du Parc</a:t>
                      </a:r>
                      <a:endParaRPr lang="fr-FR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0" y="909785"/>
            <a:ext cx="9133888" cy="70788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</a:rPr>
              <a:t>Quel potentiel de développement de la consommation et de la commercialisation des productions bio ?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0" y="188640"/>
            <a:ext cx="9133888" cy="52322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/>
              <a:t>Diagnostic du territoire – L’AB en </a:t>
            </a:r>
            <a:r>
              <a:rPr lang="fr-FR" sz="2800" b="1" dirty="0" smtClean="0"/>
              <a:t>PNR CMO</a:t>
            </a:r>
            <a:endParaRPr lang="fr-FR" sz="28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390106" y="5698310"/>
            <a:ext cx="7992888" cy="92333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b="1" dirty="0" smtClean="0"/>
              <a:t>→ </a:t>
            </a:r>
            <a:r>
              <a:rPr lang="fr-FR" dirty="0" smtClean="0"/>
              <a:t>Comment peut-on mieux connaitre et faire connaitre les besoins des acteurs économiques en produits bios ?</a:t>
            </a:r>
          </a:p>
          <a:p>
            <a:pPr algn="just"/>
            <a:r>
              <a:rPr lang="fr-FR" dirty="0" smtClean="0"/>
              <a:t> </a:t>
            </a:r>
            <a:r>
              <a:rPr lang="fr-FR" b="1" dirty="0" smtClean="0"/>
              <a:t>→ </a:t>
            </a:r>
            <a:r>
              <a:rPr lang="fr-FR" dirty="0" smtClean="0"/>
              <a:t>Comment peut-on agir à la consommation locale de la production bio locale 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740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0" y="909785"/>
            <a:ext cx="9133888" cy="70788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</a:rPr>
              <a:t>La volonté politique des acteurs et la règlementation sont-elles favorables au développement de la bio?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0" y="188640"/>
            <a:ext cx="9133888" cy="52322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/>
              <a:t>Diagnostic du territoire – L’AB en </a:t>
            </a:r>
            <a:r>
              <a:rPr lang="fr-FR" sz="2800" b="1" dirty="0" smtClean="0"/>
              <a:t>PNR CMO</a:t>
            </a:r>
            <a:endParaRPr lang="fr-FR" sz="28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467544" y="1862836"/>
            <a:ext cx="8208912" cy="3773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fr-FR" sz="1600" b="1" dirty="0"/>
              <a:t>► </a:t>
            </a:r>
            <a:r>
              <a:rPr lang="fr-FR" sz="1600" b="1" dirty="0" smtClean="0"/>
              <a:t>Données, atouts et limites</a:t>
            </a:r>
            <a:endParaRPr lang="fr-FR" sz="1600" dirty="0"/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endParaRPr lang="fr-FR" sz="1600" dirty="0" smtClean="0">
              <a:solidFill>
                <a:sysClr val="windowText" lastClr="000000"/>
              </a:solidFill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fr-FR" sz="1600" dirty="0" smtClean="0">
                <a:solidFill>
                  <a:sysClr val="windowText" lastClr="000000"/>
                </a:solidFill>
              </a:rPr>
              <a:t>Tous </a:t>
            </a:r>
            <a:r>
              <a:rPr lang="fr-FR" sz="1600" dirty="0">
                <a:solidFill>
                  <a:sysClr val="windowText" lastClr="000000"/>
                </a:solidFill>
              </a:rPr>
              <a:t>les acteurs publics favorisent le </a:t>
            </a:r>
            <a:r>
              <a:rPr lang="fr-FR" sz="1600" b="1" dirty="0">
                <a:solidFill>
                  <a:sysClr val="windowText" lastClr="000000"/>
                </a:solidFill>
              </a:rPr>
              <a:t>développement de la bio </a:t>
            </a:r>
            <a:r>
              <a:rPr lang="fr-FR" sz="1600" dirty="0">
                <a:solidFill>
                  <a:sysClr val="windowText" lastClr="000000"/>
                </a:solidFill>
              </a:rPr>
              <a:t>et mettent à disposition des </a:t>
            </a:r>
            <a:r>
              <a:rPr lang="fr-FR" sz="1600" b="1" dirty="0">
                <a:solidFill>
                  <a:sysClr val="windowText" lastClr="000000"/>
                </a:solidFill>
              </a:rPr>
              <a:t>outils</a:t>
            </a:r>
            <a:r>
              <a:rPr lang="fr-FR" sz="1600" dirty="0">
                <a:solidFill>
                  <a:sysClr val="windowText" lastClr="000000"/>
                </a:solidFill>
              </a:rPr>
              <a:t> et des </a:t>
            </a:r>
            <a:r>
              <a:rPr lang="fr-FR" sz="1600" b="1" dirty="0">
                <a:solidFill>
                  <a:sysClr val="windowText" lastClr="000000"/>
                </a:solidFill>
              </a:rPr>
              <a:t>financements</a:t>
            </a:r>
            <a:r>
              <a:rPr lang="fr-FR" sz="1600" dirty="0">
                <a:solidFill>
                  <a:sysClr val="windowText" lastClr="000000"/>
                </a:solidFill>
              </a:rPr>
              <a:t> pour </a:t>
            </a:r>
            <a:r>
              <a:rPr lang="fr-FR" sz="1600" dirty="0" smtClean="0">
                <a:solidFill>
                  <a:sysClr val="windowText" lastClr="000000"/>
                </a:solidFill>
              </a:rPr>
              <a:t>cela</a:t>
            </a:r>
            <a:endParaRPr lang="fr-FR" sz="1600" dirty="0">
              <a:solidFill>
                <a:sysClr val="windowText" lastClr="000000"/>
              </a:solidFill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fr-FR" sz="1600" dirty="0">
                <a:solidFill>
                  <a:sysClr val="windowText" lastClr="000000"/>
                </a:solidFill>
              </a:rPr>
              <a:t>Le PNR des Caps et Marais d’Opale a choisi de prendre part à cette dynamique via la mise en place d’une </a:t>
            </a:r>
            <a:r>
              <a:rPr lang="fr-FR" sz="1600" b="1" dirty="0">
                <a:solidFill>
                  <a:sysClr val="windowText" lastClr="000000"/>
                </a:solidFill>
              </a:rPr>
              <a:t>démarche de concertation </a:t>
            </a:r>
            <a:r>
              <a:rPr lang="fr-FR" sz="1600" b="1" dirty="0" smtClean="0">
                <a:solidFill>
                  <a:sysClr val="windowText" lastClr="000000"/>
                </a:solidFill>
              </a:rPr>
              <a:t>territoriale</a:t>
            </a:r>
            <a:endParaRPr lang="fr-FR" sz="1600" b="1" dirty="0">
              <a:solidFill>
                <a:sysClr val="windowText" lastClr="000000"/>
              </a:solidFill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fr-FR" sz="1600" dirty="0">
                <a:solidFill>
                  <a:sysClr val="windowText" lastClr="000000"/>
                </a:solidFill>
              </a:rPr>
              <a:t>On dénombre </a:t>
            </a:r>
            <a:r>
              <a:rPr lang="fr-FR" sz="1600" b="1" dirty="0">
                <a:solidFill>
                  <a:sysClr val="windowText" lastClr="000000"/>
                </a:solidFill>
              </a:rPr>
              <a:t>5 ORQUE </a:t>
            </a:r>
            <a:r>
              <a:rPr lang="fr-FR" sz="1600" dirty="0">
                <a:solidFill>
                  <a:sysClr val="windowText" lastClr="000000"/>
                </a:solidFill>
              </a:rPr>
              <a:t>sur le territoire, pouvant relayer les actions de développement de la </a:t>
            </a:r>
            <a:r>
              <a:rPr lang="fr-FR" sz="1600" dirty="0" smtClean="0">
                <a:solidFill>
                  <a:sysClr val="windowText" lastClr="000000"/>
                </a:solidFill>
              </a:rPr>
              <a:t>bio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fr-FR" sz="1600" dirty="0">
                <a:solidFill>
                  <a:sysClr val="windowText" lastClr="000000"/>
                </a:solidFill>
              </a:rPr>
              <a:t>L’intérêt du développement de l’agriculture biologique n’est </a:t>
            </a:r>
            <a:r>
              <a:rPr lang="fr-FR" sz="1600" b="1" dirty="0">
                <a:solidFill>
                  <a:sysClr val="windowText" lastClr="000000"/>
                </a:solidFill>
              </a:rPr>
              <a:t>pas connu de tous </a:t>
            </a:r>
            <a:r>
              <a:rPr lang="fr-FR" sz="1600" dirty="0">
                <a:solidFill>
                  <a:sysClr val="windowText" lastClr="000000"/>
                </a:solidFill>
              </a:rPr>
              <a:t>les acteurs publics locaux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fr-FR" sz="1600" dirty="0">
                <a:solidFill>
                  <a:sysClr val="windowText" lastClr="000000"/>
                </a:solidFill>
              </a:rPr>
              <a:t>la </a:t>
            </a:r>
            <a:r>
              <a:rPr lang="fr-FR" sz="1600" b="1" dirty="0">
                <a:solidFill>
                  <a:sysClr val="windowText" lastClr="000000"/>
                </a:solidFill>
              </a:rPr>
              <a:t>pression foncière forte </a:t>
            </a:r>
            <a:r>
              <a:rPr lang="fr-FR" sz="1600" dirty="0">
                <a:solidFill>
                  <a:sysClr val="windowText" lastClr="000000"/>
                </a:solidFill>
              </a:rPr>
              <a:t>sur le territoire ne facilite pas les installations et transmissions en agriculture biologique. Mais </a:t>
            </a:r>
            <a:r>
              <a:rPr lang="fr-FR" sz="1600" b="1" dirty="0">
                <a:solidFill>
                  <a:sysClr val="windowText" lastClr="000000"/>
                </a:solidFill>
              </a:rPr>
              <a:t>des actions sont déjà entreprises </a:t>
            </a:r>
            <a:r>
              <a:rPr lang="fr-FR" sz="1600" dirty="0">
                <a:solidFill>
                  <a:sysClr val="windowText" lastClr="000000"/>
                </a:solidFill>
              </a:rPr>
              <a:t>à ce sujet sur le </a:t>
            </a:r>
            <a:r>
              <a:rPr lang="fr-FR" sz="1600" dirty="0" smtClean="0">
                <a:solidFill>
                  <a:sysClr val="windowText" lastClr="000000"/>
                </a:solidFill>
              </a:rPr>
              <a:t>territoire (guide foncier, ZAP à </a:t>
            </a:r>
            <a:r>
              <a:rPr lang="fr-FR" sz="1600" dirty="0" err="1" smtClean="0">
                <a:solidFill>
                  <a:sysClr val="windowText" lastClr="000000"/>
                </a:solidFill>
              </a:rPr>
              <a:t>Condette</a:t>
            </a:r>
            <a:r>
              <a:rPr lang="fr-FR" sz="1600" dirty="0" smtClean="0">
                <a:solidFill>
                  <a:sysClr val="windowText" lastClr="000000"/>
                </a:solidFill>
              </a:rPr>
              <a:t>, PPEANP…)</a:t>
            </a:r>
            <a:endParaRPr lang="fr-FR" sz="1600" dirty="0">
              <a:solidFill>
                <a:sysClr val="windowText" lastClr="000000"/>
              </a:solidFill>
              <a:ea typeface="Calibri"/>
              <a:cs typeface="Times New Roman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87088" y="5767170"/>
            <a:ext cx="8601585" cy="615553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pPr algn="just"/>
            <a:r>
              <a:rPr lang="fr-FR" sz="1700" b="1" dirty="0"/>
              <a:t>→ </a:t>
            </a:r>
            <a:r>
              <a:rPr lang="fr-FR" sz="1700" dirty="0"/>
              <a:t>Comment peut-on mieux faire connaitre l’intérêt de l’agriculture biologique pour la société ?</a:t>
            </a:r>
          </a:p>
          <a:p>
            <a:pPr algn="just"/>
            <a:r>
              <a:rPr lang="fr-FR" sz="1700" b="1" dirty="0"/>
              <a:t>→ </a:t>
            </a:r>
            <a:r>
              <a:rPr lang="fr-FR" sz="1700" dirty="0"/>
              <a:t>Comment donner aux élus toutes les clés d’action pour développer l’agriculture biologique </a:t>
            </a:r>
            <a:r>
              <a:rPr lang="fr-FR" sz="1700" dirty="0" smtClean="0"/>
              <a:t>?</a:t>
            </a:r>
            <a:endParaRPr lang="fr-FR" sz="1700" dirty="0"/>
          </a:p>
        </p:txBody>
      </p:sp>
    </p:spTree>
    <p:extLst>
      <p:ext uri="{BB962C8B-B14F-4D97-AF65-F5344CB8AC3E}">
        <p14:creationId xmlns:p14="http://schemas.microsoft.com/office/powerpoint/2010/main" val="422841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1395</TotalTime>
  <Words>1432</Words>
  <Application>Microsoft Office PowerPoint</Application>
  <PresentationFormat>Affichage à l'écran (4:3)</PresentationFormat>
  <Paragraphs>286</Paragraphs>
  <Slides>26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1" baseType="lpstr">
      <vt:lpstr>Arial</vt:lpstr>
      <vt:lpstr>Arial Rounded MT Bold</vt:lpstr>
      <vt:lpstr>Calibri</vt:lpstr>
      <vt:lpstr>Times New Roman</vt:lpstr>
      <vt:lpstr>Thème Office</vt:lpstr>
      <vt:lpstr>Le développement de l’agriculture biologique  sur le territoire du Parc naturel régional  des Caps et Marais d’Opale</vt:lpstr>
      <vt:lpstr>Ordre du jour </vt:lpstr>
      <vt:lpstr>Démarche de concertation pour le développement de l’agriculture biologique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PLAN D’ACTIONS 2016</vt:lpstr>
      <vt:lpstr>PLAN D’ACTIONS</vt:lpstr>
      <vt:lpstr>Production et Filières</vt:lpstr>
      <vt:lpstr>Production et Filières</vt:lpstr>
      <vt:lpstr>Production et Filières</vt:lpstr>
      <vt:lpstr>Production et Filières</vt:lpstr>
      <vt:lpstr>PLAN D’ACTIONS</vt:lpstr>
      <vt:lpstr>Favoriser les échanges entre agricultures</vt:lpstr>
      <vt:lpstr>Soutenir les démarches territoriales en faveur de l’AB</vt:lpstr>
      <vt:lpstr>Soutenir les démarches territoriales en faveur de l’AB</vt:lpstr>
      <vt:lpstr>Soutenir les démarches territoriales en faveur de l’AB</vt:lpstr>
      <vt:lpstr>Soutenir les démarches territoriales en faveur de l’AB</vt:lpstr>
      <vt:lpstr>Communiquer </vt:lpstr>
      <vt:lpstr>PLAN D’ACTIONS</vt:lpstr>
      <vt:lpstr>Échéances du projet</vt:lpstr>
      <vt:lpstr>Autres actions et perspectives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thomas</dc:creator>
  <cp:lastModifiedBy>Mathieu BOUTIN</cp:lastModifiedBy>
  <cp:revision>92</cp:revision>
  <dcterms:created xsi:type="dcterms:W3CDTF">2015-11-20T12:48:06Z</dcterms:created>
  <dcterms:modified xsi:type="dcterms:W3CDTF">2015-11-27T12:31:05Z</dcterms:modified>
</cp:coreProperties>
</file>