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7" r:id="rId2"/>
    <p:sldId id="259" r:id="rId3"/>
    <p:sldId id="258" r:id="rId4"/>
    <p:sldId id="263" r:id="rId5"/>
    <p:sldId id="264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40" autoAdjust="0"/>
    <p:restoredTop sz="96064" autoAdjust="0"/>
  </p:normalViewPr>
  <p:slideViewPr>
    <p:cSldViewPr>
      <p:cViewPr varScale="1">
        <p:scale>
          <a:sx n="96" d="100"/>
          <a:sy n="96" d="100"/>
        </p:scale>
        <p:origin x="9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61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77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2400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51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9660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82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69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52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23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28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5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62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55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65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78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7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6BF5A-6072-49D4-8CFF-636A08140277}" type="datetimeFigureOut">
              <a:rPr lang="fr-FR" smtClean="0"/>
              <a:pPr/>
              <a:t>05/02/2015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7141F7-39C7-4D0D-B383-C797A5E7B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4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Enjeux communs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Cadre réglementaire</a:t>
            </a:r>
          </a:p>
          <a:p>
            <a:r>
              <a:rPr lang="fr-FR" sz="2000" dirty="0" smtClean="0"/>
              <a:t>Environnement :  Plan </a:t>
            </a:r>
            <a:r>
              <a:rPr lang="fr-FR" sz="2000" dirty="0" err="1" smtClean="0"/>
              <a:t>Ecophyto</a:t>
            </a:r>
            <a:r>
              <a:rPr lang="fr-FR" sz="2000" dirty="0" smtClean="0"/>
              <a:t>/interdiction </a:t>
            </a:r>
            <a:r>
              <a:rPr lang="fr-FR" sz="2000" dirty="0" err="1" smtClean="0"/>
              <a:t>phyto</a:t>
            </a:r>
            <a:r>
              <a:rPr lang="fr-FR" sz="2000" dirty="0" smtClean="0"/>
              <a:t> en AB</a:t>
            </a:r>
          </a:p>
          <a:p>
            <a:r>
              <a:rPr lang="fr-FR" sz="2000" dirty="0" smtClean="0"/>
              <a:t>Elevage : Plan Ecoantibio / limitation du nombre de traitements/animal</a:t>
            </a:r>
          </a:p>
          <a:p>
            <a:r>
              <a:rPr lang="fr-FR" sz="2000" dirty="0" smtClean="0"/>
              <a:t>Economique : </a:t>
            </a:r>
          </a:p>
          <a:p>
            <a:pPr lvl="1"/>
            <a:r>
              <a:rPr lang="fr-FR" sz="2000" dirty="0" smtClean="0"/>
              <a:t>Recherche d’autonomie </a:t>
            </a:r>
          </a:p>
          <a:p>
            <a:pPr lvl="1"/>
            <a:r>
              <a:rPr lang="fr-FR" sz="2000" dirty="0" smtClean="0"/>
              <a:t>Recherche d’une rentabilité optimale</a:t>
            </a:r>
          </a:p>
          <a:p>
            <a:pPr lvl="1">
              <a:buNone/>
            </a:pPr>
            <a:endParaRPr lang="fr-FR" sz="2000" dirty="0" smtClean="0"/>
          </a:p>
          <a:p>
            <a:r>
              <a:rPr lang="fr-FR" sz="2000" dirty="0" smtClean="0"/>
              <a:t>Charge de travail identique (répartition différente dans l’année)</a:t>
            </a:r>
          </a:p>
          <a:p>
            <a:pPr lvl="1"/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428357"/>
            <a:ext cx="1043608" cy="1443707"/>
          </a:xfrm>
          <a:prstGeom prst="rect">
            <a:avLst/>
          </a:prstGeom>
        </p:spPr>
      </p:pic>
      <p:pic>
        <p:nvPicPr>
          <p:cNvPr id="6" name="Picture 5" descr="part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-3511"/>
            <a:ext cx="1719312" cy="135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6" y="129013"/>
            <a:ext cx="1053488" cy="1204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358" y="1924518"/>
            <a:ext cx="4860032" cy="364502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Enjeux communs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7" y="1268761"/>
            <a:ext cx="4248471" cy="4752528"/>
          </a:xfrm>
        </p:spPr>
        <p:txBody>
          <a:bodyPr>
            <a:noAutofit/>
          </a:bodyPr>
          <a:lstStyle/>
          <a:p>
            <a:r>
              <a:rPr lang="fr-FR" sz="2000" dirty="0" smtClean="0"/>
              <a:t>Nourrir les populations locales en préservant la qualité de l’air, de l’eau, des sols et des produits!</a:t>
            </a:r>
          </a:p>
          <a:p>
            <a:endParaRPr lang="fr-FR" sz="2000" dirty="0" smtClean="0"/>
          </a:p>
          <a:p>
            <a:r>
              <a:rPr lang="fr-FR" sz="2000" dirty="0" smtClean="0"/>
              <a:t>Eviter l’isolement des agriculteurs : </a:t>
            </a:r>
          </a:p>
          <a:p>
            <a:pPr lvl="1"/>
            <a:r>
              <a:rPr lang="fr-FR" sz="2000" dirty="0" smtClean="0"/>
              <a:t>Maintenir un maillage territorial par l’agriculture</a:t>
            </a:r>
          </a:p>
          <a:p>
            <a:pPr lvl="1"/>
            <a:r>
              <a:rPr lang="fr-FR" sz="2000" dirty="0" smtClean="0"/>
              <a:t>Maintenir une dynamique de groupe (CUMA/GEDA/Groupe Bio…)</a:t>
            </a:r>
          </a:p>
          <a:p>
            <a:pPr lvl="1"/>
            <a:r>
              <a:rPr lang="fr-FR" sz="2000" dirty="0" smtClean="0"/>
              <a:t>Favoriser  les échanges entre groupes et structures pour trouver des solutions communes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Conversion en AB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340768"/>
            <a:ext cx="6347714" cy="3880773"/>
          </a:xfrm>
        </p:spPr>
        <p:txBody>
          <a:bodyPr/>
          <a:lstStyle/>
          <a:p>
            <a:r>
              <a:rPr lang="fr-FR" sz="2000" dirty="0" smtClean="0"/>
              <a:t>Nécessité d’avoir une situation financière saine avant la conversion</a:t>
            </a:r>
          </a:p>
          <a:p>
            <a:r>
              <a:rPr lang="fr-FR" sz="2000" dirty="0" smtClean="0"/>
              <a:t>Anticiper le passage en Bio selon la situation de départ</a:t>
            </a:r>
          </a:p>
          <a:p>
            <a:pPr marL="342900" lvl="1" indent="-342900"/>
            <a:r>
              <a:rPr lang="fr-FR" sz="2000" dirty="0"/>
              <a:t>Respect de la démarche personnelle des agriculteurs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pPr marL="457200" lvl="1" indent="0">
              <a:buNone/>
            </a:pPr>
            <a:r>
              <a:rPr lang="fr-FR" sz="2000" dirty="0" smtClean="0"/>
              <a:t>« Attention de faire la promotion de la Bio naturellement et de ne pas forcer la main »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79400"/>
            <a:ext cx="6347713" cy="1320800"/>
          </a:xfrm>
        </p:spPr>
        <p:txBody>
          <a:bodyPr/>
          <a:lstStyle/>
          <a:p>
            <a:pPr algn="ctr"/>
            <a:r>
              <a:rPr lang="fr-FR" dirty="0" smtClean="0"/>
              <a:t>Rentabilité des exploitations </a:t>
            </a:r>
            <a:r>
              <a:rPr lang="fr-FR" sz="3200" dirty="0" smtClean="0"/>
              <a:t>agricoles en élevage laitier</a:t>
            </a:r>
            <a:endParaRPr lang="fr-FR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8112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Comparaison compliquée entre systèmes de tailles différentes</a:t>
            </a:r>
          </a:p>
          <a:p>
            <a:r>
              <a:rPr lang="fr-FR" sz="2000" dirty="0" smtClean="0"/>
              <a:t>Simulation d’une conversion en Bio d’une exploitation Boulonnaise (Possible pour toutes les exploitations)</a:t>
            </a:r>
          </a:p>
          <a:p>
            <a:r>
              <a:rPr lang="fr-FR" sz="2000" dirty="0" smtClean="0"/>
              <a:t>Hypothèses de départ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Situation de départ avec données GTE du GEDA Boulonnais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Situation Bio avec données GTE des Bio locaux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r>
              <a:rPr lang="fr-FR" sz="2000" dirty="0" smtClean="0"/>
              <a:t>NB :contexte 2013/2014: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000" dirty="0" smtClean="0"/>
              <a:t>Prix du lait relativement intéressant </a:t>
            </a:r>
            <a:endParaRPr lang="fr-FR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000" dirty="0" smtClean="0"/>
              <a:t>Prix de la céréale bas</a:t>
            </a:r>
          </a:p>
          <a:p>
            <a:pPr>
              <a:buFont typeface="Arial" pitchFamily="34" charset="0"/>
              <a:buChar char="•"/>
            </a:pPr>
            <a:endParaRPr lang="fr-FR" sz="20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336704" cy="792088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Simulation d’une conversion en Bio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79512" y="1196752"/>
            <a:ext cx="3960439" cy="237626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apèze 5"/>
          <p:cNvSpPr/>
          <p:nvPr/>
        </p:nvSpPr>
        <p:spPr>
          <a:xfrm>
            <a:off x="539553" y="836712"/>
            <a:ext cx="3240360" cy="360040"/>
          </a:xfrm>
          <a:prstGeom prst="trapezoid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</a:rPr>
              <a:t>Situation Initiale</a:t>
            </a:r>
            <a:endParaRPr lang="fr-F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1266" name="Picture 2" descr="http://shop.mcedesign.com/media/catalog/product/cache/1/image/5e06319eda06f020e43594a9c230972d/w/c/wc_homme_1_1_1_1_1_1_1_1_1_1.jpg"/>
          <p:cNvPicPr>
            <a:picLocks noChangeAspect="1" noChangeArrowheads="1"/>
          </p:cNvPicPr>
          <p:nvPr/>
        </p:nvPicPr>
        <p:blipFill>
          <a:blip r:embed="rId2" cstate="print"/>
          <a:srcRect l="42302" t="19104" r="42687" b="19489"/>
          <a:stretch>
            <a:fillRect/>
          </a:stretch>
        </p:blipFill>
        <p:spPr bwMode="auto">
          <a:xfrm>
            <a:off x="251521" y="1268760"/>
            <a:ext cx="216024" cy="883735"/>
          </a:xfrm>
          <a:prstGeom prst="rect">
            <a:avLst/>
          </a:prstGeom>
          <a:noFill/>
        </p:spPr>
      </p:pic>
      <p:pic>
        <p:nvPicPr>
          <p:cNvPr id="11268" name="Picture 4" descr="http://zigomettecom.z.i.pic.centerblog.net/1po3noe6.jpg"/>
          <p:cNvPicPr>
            <a:picLocks noChangeAspect="1" noChangeArrowheads="1"/>
          </p:cNvPicPr>
          <p:nvPr/>
        </p:nvPicPr>
        <p:blipFill>
          <a:blip r:embed="rId3" cstate="print">
            <a:lum bright="25000"/>
          </a:blip>
          <a:srcRect l="35617" t="27686" r="11533" b="47438"/>
          <a:stretch>
            <a:fillRect/>
          </a:stretch>
        </p:blipFill>
        <p:spPr bwMode="auto">
          <a:xfrm>
            <a:off x="467545" y="1268760"/>
            <a:ext cx="1080120" cy="360040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467544" y="134076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SAU : 65 </a:t>
            </a:r>
            <a:r>
              <a:rPr lang="fr-FR" sz="1600" dirty="0" smtClean="0"/>
              <a:t>ha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1907705" y="1268760"/>
            <a:ext cx="0" cy="14401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755577" y="1628800"/>
            <a:ext cx="0" cy="10081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547665" y="132248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Prairies permanentes : 30 ha</a:t>
            </a:r>
          </a:p>
          <a:p>
            <a:r>
              <a:rPr lang="fr-FR" sz="1400" dirty="0" smtClean="0"/>
              <a:t>Prairies temporaires : 17 ha </a:t>
            </a:r>
            <a:endParaRPr lang="fr-FR" sz="1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79512" y="2528328"/>
            <a:ext cx="3096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Culture de vente : 13.5ha</a:t>
            </a:r>
            <a:endParaRPr lang="fr-FR" sz="1600" dirty="0"/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1547665" y="1268760"/>
            <a:ext cx="360040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2" name="Picture 8" descr="http://idata.over-blog.com/0/04/43/94/dessins-coloriages-animaux/250-vache.JPG"/>
          <p:cNvPicPr>
            <a:picLocks noChangeAspect="1" noChangeArrowheads="1"/>
          </p:cNvPicPr>
          <p:nvPr/>
        </p:nvPicPr>
        <p:blipFill>
          <a:blip r:embed="rId4" cstate="print"/>
          <a:srcRect l="2301" t="11332" r="3344" b="-367"/>
          <a:stretch>
            <a:fillRect/>
          </a:stretch>
        </p:blipFill>
        <p:spPr bwMode="auto">
          <a:xfrm>
            <a:off x="179512" y="2928264"/>
            <a:ext cx="969121" cy="650021"/>
          </a:xfrm>
          <a:prstGeom prst="rect">
            <a:avLst/>
          </a:prstGeom>
          <a:noFill/>
        </p:spPr>
      </p:pic>
      <p:sp>
        <p:nvSpPr>
          <p:cNvPr id="30" name="ZoneTexte 29"/>
          <p:cNvSpPr txBox="1"/>
          <p:nvPr/>
        </p:nvSpPr>
        <p:spPr>
          <a:xfrm>
            <a:off x="395537" y="299695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47</a:t>
            </a:r>
            <a:endParaRPr lang="fr-FR" sz="1600" b="1" dirty="0"/>
          </a:p>
        </p:txBody>
      </p:sp>
      <p:cxnSp>
        <p:nvCxnSpPr>
          <p:cNvPr id="35" name="Connecteur droit avec flèche 34"/>
          <p:cNvCxnSpPr/>
          <p:nvPr/>
        </p:nvCxnSpPr>
        <p:spPr>
          <a:xfrm>
            <a:off x="1403649" y="1628800"/>
            <a:ext cx="0" cy="43204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>
            <a:off x="1115617" y="3284984"/>
            <a:ext cx="36004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971600" y="1944264"/>
            <a:ext cx="2592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Méteil ensilé : 4.5ha</a:t>
            </a:r>
          </a:p>
          <a:p>
            <a:r>
              <a:rPr lang="fr-FR" sz="1600" dirty="0" smtClean="0"/>
              <a:t>Méteil sec : 0</a:t>
            </a:r>
            <a:endParaRPr lang="fr-FR" sz="1600" dirty="0"/>
          </a:p>
        </p:txBody>
      </p:sp>
      <p:sp>
        <p:nvSpPr>
          <p:cNvPr id="47" name="ZoneTexte 46"/>
          <p:cNvSpPr txBox="1"/>
          <p:nvPr/>
        </p:nvSpPr>
        <p:spPr>
          <a:xfrm>
            <a:off x="1475657" y="2996952"/>
            <a:ext cx="23762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6043 l Lait/VL</a:t>
            </a:r>
          </a:p>
          <a:p>
            <a:r>
              <a:rPr lang="fr-FR" sz="1600" dirty="0" smtClean="0"/>
              <a:t>Soit : </a:t>
            </a:r>
            <a:r>
              <a:rPr lang="fr-FR" b="1" dirty="0" smtClean="0">
                <a:solidFill>
                  <a:srgbClr val="0070C0"/>
                </a:solidFill>
              </a:rPr>
              <a:t>284 000 litres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9512" y="3645024"/>
            <a:ext cx="3888432" cy="28803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251520" y="3717032"/>
            <a:ext cx="37196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Produit Lait 	 : 105 364 €</a:t>
            </a:r>
          </a:p>
          <a:p>
            <a:r>
              <a:rPr lang="fr-FR" sz="1600" b="1" dirty="0" smtClean="0"/>
              <a:t>	       (371€/1000L) 	</a:t>
            </a:r>
          </a:p>
          <a:p>
            <a:r>
              <a:rPr lang="fr-FR" sz="1600" b="1" dirty="0" smtClean="0"/>
              <a:t>Produit viande	:  16 255 €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Charges variables : 45 913 €</a:t>
            </a:r>
          </a:p>
          <a:p>
            <a:r>
              <a:rPr lang="fr-FR" sz="1600" b="1" dirty="0" smtClean="0"/>
              <a:t>Charges fixes 	: 50 312 €</a:t>
            </a:r>
          </a:p>
          <a:p>
            <a:endParaRPr lang="fr-FR" sz="1600" b="1" dirty="0"/>
          </a:p>
          <a:p>
            <a:r>
              <a:rPr lang="fr-FR" sz="1600" b="1" dirty="0" smtClean="0">
                <a:solidFill>
                  <a:srgbClr val="FF0000"/>
                </a:solidFill>
              </a:rPr>
              <a:t>EBE 		: 65 377 €</a:t>
            </a:r>
          </a:p>
          <a:p>
            <a:r>
              <a:rPr lang="fr-FR" sz="1600" b="1" dirty="0" smtClean="0"/>
              <a:t>Revenu disponible : 31 751 €</a:t>
            </a:r>
            <a:endParaRPr lang="fr-FR" sz="1600" b="1" dirty="0"/>
          </a:p>
        </p:txBody>
      </p:sp>
      <p:sp>
        <p:nvSpPr>
          <p:cNvPr id="55" name="Rectangle 54"/>
          <p:cNvSpPr/>
          <p:nvPr/>
        </p:nvSpPr>
        <p:spPr>
          <a:xfrm>
            <a:off x="4211960" y="1196752"/>
            <a:ext cx="4680519" cy="237626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apèze 55"/>
          <p:cNvSpPr/>
          <p:nvPr/>
        </p:nvSpPr>
        <p:spPr>
          <a:xfrm>
            <a:off x="4572001" y="836712"/>
            <a:ext cx="3240360" cy="360040"/>
          </a:xfrm>
          <a:prstGeom prst="trapezoid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6">
                    <a:lumMod val="50000"/>
                  </a:schemeClr>
                </a:solidFill>
              </a:rPr>
              <a:t>Après conversion</a:t>
            </a:r>
            <a:endParaRPr lang="fr-F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7" name="Picture 2" descr="http://shop.mcedesign.com/media/catalog/product/cache/1/image/5e06319eda06f020e43594a9c230972d/w/c/wc_homme_1_1_1_1_1_1_1_1_1_1.jpg"/>
          <p:cNvPicPr>
            <a:picLocks noChangeAspect="1" noChangeArrowheads="1"/>
          </p:cNvPicPr>
          <p:nvPr/>
        </p:nvPicPr>
        <p:blipFill>
          <a:blip r:embed="rId2" cstate="print"/>
          <a:srcRect l="42302" t="19104" r="42687" b="19489"/>
          <a:stretch>
            <a:fillRect/>
          </a:stretch>
        </p:blipFill>
        <p:spPr bwMode="auto">
          <a:xfrm>
            <a:off x="4283969" y="1268760"/>
            <a:ext cx="216024" cy="883735"/>
          </a:xfrm>
          <a:prstGeom prst="rect">
            <a:avLst/>
          </a:prstGeom>
          <a:noFill/>
        </p:spPr>
      </p:pic>
      <p:pic>
        <p:nvPicPr>
          <p:cNvPr id="58" name="Picture 4" descr="http://zigomettecom.z.i.pic.centerblog.net/1po3noe6.jpg"/>
          <p:cNvPicPr>
            <a:picLocks noChangeAspect="1" noChangeArrowheads="1"/>
          </p:cNvPicPr>
          <p:nvPr/>
        </p:nvPicPr>
        <p:blipFill>
          <a:blip r:embed="rId3" cstate="print">
            <a:lum bright="25000"/>
          </a:blip>
          <a:srcRect l="35617" t="27686" r="11533" b="47438"/>
          <a:stretch>
            <a:fillRect/>
          </a:stretch>
        </p:blipFill>
        <p:spPr bwMode="auto">
          <a:xfrm>
            <a:off x="4788024" y="1268760"/>
            <a:ext cx="1080120" cy="360040"/>
          </a:xfrm>
          <a:prstGeom prst="rect">
            <a:avLst/>
          </a:prstGeom>
          <a:noFill/>
        </p:spPr>
      </p:pic>
      <p:sp>
        <p:nvSpPr>
          <p:cNvPr id="59" name="ZoneTexte 58"/>
          <p:cNvSpPr txBox="1"/>
          <p:nvPr/>
        </p:nvSpPr>
        <p:spPr>
          <a:xfrm>
            <a:off x="4499992" y="1268760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SAU : 65 </a:t>
            </a:r>
            <a:r>
              <a:rPr lang="fr-FR" sz="1600" dirty="0" smtClean="0"/>
              <a:t>ha</a:t>
            </a:r>
            <a:endParaRPr lang="fr-FR" sz="1600" dirty="0"/>
          </a:p>
        </p:txBody>
      </p:sp>
      <p:cxnSp>
        <p:nvCxnSpPr>
          <p:cNvPr id="60" name="Connecteur droit avec flèche 59"/>
          <p:cNvCxnSpPr/>
          <p:nvPr/>
        </p:nvCxnSpPr>
        <p:spPr>
          <a:xfrm>
            <a:off x="6228184" y="1268760"/>
            <a:ext cx="0" cy="14401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>
            <a:off x="4788025" y="1628800"/>
            <a:ext cx="0" cy="100811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5940152" y="141277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Prairies permanentes : 37 ha</a:t>
            </a:r>
          </a:p>
          <a:p>
            <a:r>
              <a:rPr lang="fr-FR" sz="1600" dirty="0" smtClean="0"/>
              <a:t>Prairies temporaires : 24 ha </a:t>
            </a:r>
            <a:endParaRPr lang="fr-FR" sz="1600" dirty="0"/>
          </a:p>
        </p:txBody>
      </p:sp>
      <p:sp>
        <p:nvSpPr>
          <p:cNvPr id="63" name="ZoneTexte 62"/>
          <p:cNvSpPr txBox="1"/>
          <p:nvPr/>
        </p:nvSpPr>
        <p:spPr>
          <a:xfrm>
            <a:off x="4680012" y="250594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Culture de vente : 0 ha</a:t>
            </a:r>
            <a:endParaRPr lang="fr-FR" sz="1600" dirty="0"/>
          </a:p>
        </p:txBody>
      </p:sp>
      <p:cxnSp>
        <p:nvCxnSpPr>
          <p:cNvPr id="64" name="Connecteur droit avec flèche 63"/>
          <p:cNvCxnSpPr/>
          <p:nvPr/>
        </p:nvCxnSpPr>
        <p:spPr>
          <a:xfrm>
            <a:off x="5868144" y="1268760"/>
            <a:ext cx="360040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8" descr="http://idata.over-blog.com/0/04/43/94/dessins-coloriages-animaux/250-vache.JPG"/>
          <p:cNvPicPr>
            <a:picLocks noChangeAspect="1" noChangeArrowheads="1"/>
          </p:cNvPicPr>
          <p:nvPr/>
        </p:nvPicPr>
        <p:blipFill>
          <a:blip r:embed="rId4" cstate="print"/>
          <a:srcRect l="2301" t="11332" r="3344" b="-367"/>
          <a:stretch>
            <a:fillRect/>
          </a:stretch>
        </p:blipFill>
        <p:spPr bwMode="auto">
          <a:xfrm>
            <a:off x="4211960" y="2844502"/>
            <a:ext cx="1094002" cy="73378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6" name="ZoneTexte 65"/>
          <p:cNvSpPr txBox="1"/>
          <p:nvPr/>
        </p:nvSpPr>
        <p:spPr>
          <a:xfrm>
            <a:off x="4427985" y="299695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52</a:t>
            </a:r>
            <a:endParaRPr lang="fr-FR" sz="1600" b="1" dirty="0"/>
          </a:p>
        </p:txBody>
      </p:sp>
      <p:cxnSp>
        <p:nvCxnSpPr>
          <p:cNvPr id="67" name="Connecteur droit avec flèche 66"/>
          <p:cNvCxnSpPr/>
          <p:nvPr/>
        </p:nvCxnSpPr>
        <p:spPr>
          <a:xfrm>
            <a:off x="5436097" y="1628800"/>
            <a:ext cx="0" cy="43204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>
            <a:off x="5148065" y="3284984"/>
            <a:ext cx="36004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5004049" y="1944264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Méteil ensilé : 0</a:t>
            </a:r>
          </a:p>
          <a:p>
            <a:r>
              <a:rPr lang="fr-FR" sz="1600" dirty="0" smtClean="0"/>
              <a:t>Méteil sec : 4 ha</a:t>
            </a:r>
            <a:endParaRPr lang="fr-FR" sz="1600" dirty="0"/>
          </a:p>
        </p:txBody>
      </p:sp>
      <p:sp>
        <p:nvSpPr>
          <p:cNvPr id="70" name="ZoneTexte 69"/>
          <p:cNvSpPr txBox="1"/>
          <p:nvPr/>
        </p:nvSpPr>
        <p:spPr>
          <a:xfrm>
            <a:off x="5508105" y="2882479"/>
            <a:ext cx="23762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5229 l Lait/VL</a:t>
            </a:r>
          </a:p>
          <a:p>
            <a:r>
              <a:rPr lang="fr-FR" sz="1600" dirty="0" smtClean="0"/>
              <a:t>Soit : </a:t>
            </a:r>
            <a:r>
              <a:rPr lang="fr-FR" b="1" dirty="0" smtClean="0">
                <a:solidFill>
                  <a:srgbClr val="0070C0"/>
                </a:solidFill>
              </a:rPr>
              <a:t>260 000 litres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067944" y="3645024"/>
            <a:ext cx="4835506" cy="28803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160935" y="3717032"/>
            <a:ext cx="48035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Produit Lait 	: 104 459 €          122 659 € </a:t>
            </a:r>
          </a:p>
          <a:p>
            <a:r>
              <a:rPr lang="fr-FR" sz="1600" b="1" dirty="0" smtClean="0"/>
              <a:t>	               (401€/1000L)   (471€/1000L)</a:t>
            </a:r>
          </a:p>
          <a:p>
            <a:r>
              <a:rPr lang="fr-FR" sz="1600" b="1" dirty="0" smtClean="0"/>
              <a:t>Produit viande	:  16 118 €              16 178 €</a:t>
            </a:r>
          </a:p>
          <a:p>
            <a:endParaRPr lang="fr-FR" sz="1600" b="1" dirty="0" smtClean="0"/>
          </a:p>
          <a:p>
            <a:r>
              <a:rPr lang="fr-FR" sz="1600" b="1" dirty="0" smtClean="0"/>
              <a:t>Charges variables : 39 335 €               39 335 €</a:t>
            </a:r>
          </a:p>
          <a:p>
            <a:r>
              <a:rPr lang="fr-FR" sz="1600" b="1" dirty="0" smtClean="0"/>
              <a:t>Charges fixes 	: 51 137 €               51 137 €</a:t>
            </a:r>
          </a:p>
          <a:p>
            <a:endParaRPr lang="fr-FR" sz="1600" b="1" dirty="0"/>
          </a:p>
          <a:p>
            <a:r>
              <a:rPr lang="fr-FR" sz="1600" b="1" dirty="0" smtClean="0">
                <a:solidFill>
                  <a:srgbClr val="FF0000"/>
                </a:solidFill>
              </a:rPr>
              <a:t>EBE 		: 60 805 €               75 365 €</a:t>
            </a:r>
          </a:p>
          <a:p>
            <a:r>
              <a:rPr lang="fr-FR" sz="1600" b="1" dirty="0" smtClean="0"/>
              <a:t>Revenu disponible : 27 637 €               40 741€</a:t>
            </a:r>
          </a:p>
        </p:txBody>
      </p:sp>
      <p:cxnSp>
        <p:nvCxnSpPr>
          <p:cNvPr id="77" name="Connecteur droit 76"/>
          <p:cNvCxnSpPr/>
          <p:nvPr/>
        </p:nvCxnSpPr>
        <p:spPr>
          <a:xfrm>
            <a:off x="7308304" y="3789040"/>
            <a:ext cx="0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7992336" y="2924944"/>
            <a:ext cx="1151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* après 2 ans de conversion</a:t>
            </a:r>
            <a:endParaRPr lang="fr-FR" sz="1200" dirty="0"/>
          </a:p>
        </p:txBody>
      </p:sp>
      <p:cxnSp>
        <p:nvCxnSpPr>
          <p:cNvPr id="81" name="Connecteur droit avec flèche 80"/>
          <p:cNvCxnSpPr>
            <a:stCxn id="79" idx="2"/>
          </p:cNvCxnSpPr>
          <p:nvPr/>
        </p:nvCxnSpPr>
        <p:spPr>
          <a:xfrm flipH="1">
            <a:off x="8244408" y="3386609"/>
            <a:ext cx="323760" cy="330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55" y="5993776"/>
            <a:ext cx="755576" cy="864224"/>
          </a:xfrm>
          <a:prstGeom prst="rect">
            <a:avLst/>
          </a:prstGeom>
        </p:spPr>
      </p:pic>
      <p:pic>
        <p:nvPicPr>
          <p:cNvPr id="43" name="Picture 5" descr="part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095" y="6025356"/>
            <a:ext cx="1072360" cy="84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9" grpId="0"/>
      <p:bldP spid="9" grpId="1"/>
      <p:bldP spid="15" grpId="0"/>
      <p:bldP spid="19" grpId="0"/>
      <p:bldP spid="30" grpId="0"/>
      <p:bldP spid="41" grpId="0"/>
      <p:bldP spid="47" grpId="0"/>
      <p:bldP spid="50" grpId="0" animBg="1"/>
      <p:bldP spid="52" grpId="0"/>
      <p:bldP spid="55" grpId="0" animBg="1"/>
      <p:bldP spid="56" grpId="0" animBg="1"/>
      <p:bldP spid="59" grpId="0"/>
      <p:bldP spid="62" grpId="0"/>
      <p:bldP spid="63" grpId="0"/>
      <p:bldP spid="66" grpId="0"/>
      <p:bldP spid="69" grpId="0"/>
      <p:bldP spid="70" grpId="0"/>
      <p:bldP spid="74" grpId="0" animBg="1"/>
      <p:bldP spid="75" grpId="0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42721" cy="1320800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Conseils pour la conversion d’une exploitation à l’Agriculture Biologique	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dirty="0" smtClean="0"/>
              <a:t>Une période de conversion délicate</a:t>
            </a:r>
          </a:p>
          <a:p>
            <a:r>
              <a:rPr lang="fr-FR" sz="2000" dirty="0" smtClean="0"/>
              <a:t>A anticiper!</a:t>
            </a:r>
          </a:p>
          <a:p>
            <a:r>
              <a:rPr lang="fr-FR" sz="2200" dirty="0"/>
              <a:t>Ne pas généraliser un exemple!</a:t>
            </a:r>
          </a:p>
          <a:p>
            <a:pPr lvl="1">
              <a:buNone/>
            </a:pPr>
            <a:endParaRPr lang="fr-FR" sz="2000" dirty="0" smtClean="0"/>
          </a:p>
          <a:p>
            <a:r>
              <a:rPr lang="fr-FR" sz="2000" dirty="0" smtClean="0"/>
              <a:t>Avantage économique à calculer au cas par cas</a:t>
            </a:r>
          </a:p>
          <a:p>
            <a:r>
              <a:rPr lang="fr-FR" sz="2000" dirty="0" smtClean="0"/>
              <a:t>Chaque éleveur a ses objectifs propres que l’on se doit de respecter</a:t>
            </a:r>
          </a:p>
          <a:p>
            <a:r>
              <a:rPr lang="fr-FR" sz="2000" dirty="0" smtClean="0"/>
              <a:t>L’audit de conversion n’engage en rien!</a:t>
            </a:r>
          </a:p>
          <a:p>
            <a:endParaRPr lang="fr-FR" sz="2000" dirty="0" smtClean="0"/>
          </a:p>
          <a:p>
            <a:r>
              <a:rPr lang="fr-FR" sz="2000" dirty="0" smtClean="0"/>
              <a:t>Un accompagnement technique est possible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4647"/>
            <a:ext cx="755576" cy="864224"/>
          </a:xfrm>
          <a:prstGeom prst="rect">
            <a:avLst/>
          </a:prstGeom>
        </p:spPr>
      </p:pic>
      <p:pic>
        <p:nvPicPr>
          <p:cNvPr id="5" name="Picture 5" descr="part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93722"/>
            <a:ext cx="1331640" cy="104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0"/>
            <a:ext cx="1043608" cy="1443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561</TotalTime>
  <Words>336</Words>
  <Application>Microsoft Office PowerPoint</Application>
  <PresentationFormat>Affichage à l'écran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Courier New</vt:lpstr>
      <vt:lpstr>Trebuchet MS</vt:lpstr>
      <vt:lpstr>Wingdings 3</vt:lpstr>
      <vt:lpstr>Facette</vt:lpstr>
      <vt:lpstr>Enjeux communs</vt:lpstr>
      <vt:lpstr>Enjeux communs</vt:lpstr>
      <vt:lpstr>Conversion en AB</vt:lpstr>
      <vt:lpstr>Rentabilité des exploitations agricoles en élevage laitier</vt:lpstr>
      <vt:lpstr>Simulation d’une conversion en Bio</vt:lpstr>
      <vt:lpstr>Conseils pour la conversion d’une exploitation à l’Agriculture Biologique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R.Gillion</dc:creator>
  <cp:lastModifiedBy>Marie-Pierre FAUQUEMBERGUE</cp:lastModifiedBy>
  <cp:revision>27</cp:revision>
  <dcterms:created xsi:type="dcterms:W3CDTF">2015-01-27T13:46:06Z</dcterms:created>
  <dcterms:modified xsi:type="dcterms:W3CDTF">2015-02-05T10:41:22Z</dcterms:modified>
</cp:coreProperties>
</file>